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9"/>
  </p:notesMasterIdLst>
  <p:sldIdLst>
    <p:sldId id="256" r:id="rId2"/>
    <p:sldId id="298" r:id="rId3"/>
    <p:sldId id="279" r:id="rId4"/>
    <p:sldId id="278" r:id="rId5"/>
    <p:sldId id="302" r:id="rId6"/>
    <p:sldId id="292" r:id="rId7"/>
    <p:sldId id="303" r:id="rId8"/>
    <p:sldId id="265" r:id="rId9"/>
    <p:sldId id="258" r:id="rId10"/>
    <p:sldId id="283" r:id="rId11"/>
    <p:sldId id="304" r:id="rId12"/>
    <p:sldId id="295" r:id="rId13"/>
    <p:sldId id="296" r:id="rId14"/>
    <p:sldId id="297" r:id="rId15"/>
    <p:sldId id="261" r:id="rId16"/>
    <p:sldId id="262" r:id="rId17"/>
    <p:sldId id="259" r:id="rId18"/>
    <p:sldId id="260" r:id="rId19"/>
    <p:sldId id="268" r:id="rId20"/>
    <p:sldId id="276" r:id="rId21"/>
    <p:sldId id="299" r:id="rId22"/>
    <p:sldId id="300" r:id="rId23"/>
    <p:sldId id="263" r:id="rId24"/>
    <p:sldId id="264" r:id="rId25"/>
    <p:sldId id="267" r:id="rId26"/>
    <p:sldId id="301" r:id="rId27"/>
    <p:sldId id="273" r:id="rId28"/>
    <p:sldId id="274" r:id="rId29"/>
    <p:sldId id="275" r:id="rId30"/>
    <p:sldId id="281" r:id="rId31"/>
    <p:sldId id="282" r:id="rId32"/>
    <p:sldId id="287" r:id="rId33"/>
    <p:sldId id="293" r:id="rId34"/>
    <p:sldId id="289" r:id="rId35"/>
    <p:sldId id="290" r:id="rId36"/>
    <p:sldId id="291" r:id="rId37"/>
    <p:sldId id="294" r:id="rId38"/>
    <p:sldId id="288" r:id="rId39"/>
    <p:sldId id="269" r:id="rId40"/>
    <p:sldId id="271" r:id="rId41"/>
    <p:sldId id="266" r:id="rId42"/>
    <p:sldId id="284" r:id="rId43"/>
    <p:sldId id="285" r:id="rId44"/>
    <p:sldId id="272" r:id="rId45"/>
    <p:sldId id="277" r:id="rId46"/>
    <p:sldId id="280" r:id="rId47"/>
    <p:sldId id="286" r:id="rId48"/>
    <p:sldId id="305" r:id="rId49"/>
    <p:sldId id="308" r:id="rId50"/>
    <p:sldId id="311" r:id="rId51"/>
    <p:sldId id="306" r:id="rId52"/>
    <p:sldId id="312" r:id="rId53"/>
    <p:sldId id="307" r:id="rId54"/>
    <p:sldId id="313" r:id="rId55"/>
    <p:sldId id="309" r:id="rId56"/>
    <p:sldId id="315" r:id="rId57"/>
    <p:sldId id="310" r:id="rId5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BE"/>
    <a:srgbClr val="FFA143"/>
    <a:srgbClr val="3A3488"/>
    <a:srgbClr val="4E46B8"/>
    <a:srgbClr val="0000CC"/>
    <a:srgbClr val="4D2E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2" autoAdjust="0"/>
    <p:restoredTop sz="85398"/>
  </p:normalViewPr>
  <p:slideViewPr>
    <p:cSldViewPr snapToGrid="0">
      <p:cViewPr varScale="1">
        <p:scale>
          <a:sx n="86" d="100"/>
          <a:sy n="86" d="100"/>
        </p:scale>
        <p:origin x="5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A0285-4417-AF44-9567-F0A941E945B2}" type="datetimeFigureOut">
              <a:rPr lang="en-US" smtClean="0"/>
              <a:t>6/6/2017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06967-90C6-8C41-B7A8-D36249A5AC20}" type="slidenum">
              <a:rPr lang="en-US" smtClean="0"/>
              <a:t>‹#›</a:t>
            </a:fld>
            <a:endParaRPr lang="en-US"/>
          </a:p>
        </p:txBody>
      </p:sp>
    </p:spTree>
    <p:extLst>
      <p:ext uri="{BB962C8B-B14F-4D97-AF65-F5344CB8AC3E}">
        <p14:creationId xmlns:p14="http://schemas.microsoft.com/office/powerpoint/2010/main" val="204214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a:t>
            </a:fld>
            <a:endParaRPr lang="en-US"/>
          </a:p>
        </p:txBody>
      </p:sp>
    </p:spTree>
    <p:extLst>
      <p:ext uri="{BB962C8B-B14F-4D97-AF65-F5344CB8AC3E}">
        <p14:creationId xmlns:p14="http://schemas.microsoft.com/office/powerpoint/2010/main" val="122130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11</a:t>
            </a:fld>
            <a:endParaRPr lang="en-US"/>
          </a:p>
        </p:txBody>
      </p:sp>
    </p:spTree>
    <p:extLst>
      <p:ext uri="{BB962C8B-B14F-4D97-AF65-F5344CB8AC3E}">
        <p14:creationId xmlns:p14="http://schemas.microsoft.com/office/powerpoint/2010/main" val="283324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Share with district legal counsel</a:t>
            </a:r>
          </a:p>
          <a:p>
            <a:r>
              <a:rPr lang="en-US" dirty="0"/>
              <a:t>Run a quick and simple automated accessibility test on web pages noted in OCR complaint</a:t>
            </a:r>
          </a:p>
          <a:p>
            <a:r>
              <a:rPr lang="en-US" dirty="0"/>
              <a:t>Letter from OCR will have an expected response time – important to comply</a:t>
            </a:r>
          </a:p>
          <a:p>
            <a:r>
              <a:rPr lang="en-US" dirty="0"/>
              <a:t>Contact </a:t>
            </a:r>
            <a:r>
              <a:rPr lang="en-US" dirty="0" err="1"/>
              <a:t>eSchoolView</a:t>
            </a:r>
            <a:r>
              <a:rPr lang="en-US" dirty="0"/>
              <a:t> for guidance</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12</a:t>
            </a:fld>
            <a:endParaRPr lang="en-US"/>
          </a:p>
        </p:txBody>
      </p:sp>
    </p:spTree>
    <p:extLst>
      <p:ext uri="{BB962C8B-B14F-4D97-AF65-F5344CB8AC3E}">
        <p14:creationId xmlns:p14="http://schemas.microsoft.com/office/powerpoint/2010/main" val="150651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Define who in the organization is responsible for monitoring and reporting on web accessibility</a:t>
            </a:r>
          </a:p>
          <a:p>
            <a:r>
              <a:rPr lang="en-US" dirty="0"/>
              <a:t>Provide web accessibility training for all appropriate personnel – start of school year perfect time!</a:t>
            </a:r>
          </a:p>
          <a:p>
            <a:r>
              <a:rPr lang="en-US" dirty="0"/>
              <a:t>Make sure all new web content is accessible to people with disabilities</a:t>
            </a:r>
          </a:p>
          <a:p>
            <a:r>
              <a:rPr lang="en-US" dirty="0"/>
              <a:t>Develop a corrective action plan to prioritize and fix any errors found WCAG 2.0 A, AA, and AAA reports</a:t>
            </a:r>
          </a:p>
          <a:p>
            <a:r>
              <a:rPr lang="en-US" dirty="0"/>
              <a:t>Run regular audits on your site</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13</a:t>
            </a:fld>
            <a:endParaRPr lang="en-US"/>
          </a:p>
        </p:txBody>
      </p:sp>
    </p:spTree>
    <p:extLst>
      <p:ext uri="{BB962C8B-B14F-4D97-AF65-F5344CB8AC3E}">
        <p14:creationId xmlns:p14="http://schemas.microsoft.com/office/powerpoint/2010/main" val="3979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14</a:t>
            </a:fld>
            <a:endParaRPr lang="en-US"/>
          </a:p>
        </p:txBody>
      </p:sp>
    </p:spTree>
    <p:extLst>
      <p:ext uri="{BB962C8B-B14F-4D97-AF65-F5344CB8AC3E}">
        <p14:creationId xmlns:p14="http://schemas.microsoft.com/office/powerpoint/2010/main" val="52472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15</a:t>
            </a:fld>
            <a:endParaRPr lang="en-US"/>
          </a:p>
        </p:txBody>
      </p:sp>
    </p:spTree>
    <p:extLst>
      <p:ext uri="{BB962C8B-B14F-4D97-AF65-F5344CB8AC3E}">
        <p14:creationId xmlns:p14="http://schemas.microsoft.com/office/powerpoint/2010/main" val="181248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16</a:t>
            </a:fld>
            <a:endParaRPr lang="en-US"/>
          </a:p>
        </p:txBody>
      </p:sp>
    </p:spTree>
    <p:extLst>
      <p:ext uri="{BB962C8B-B14F-4D97-AF65-F5344CB8AC3E}">
        <p14:creationId xmlns:p14="http://schemas.microsoft.com/office/powerpoint/2010/main" val="455392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AMERICANS WITH DISABILITIES ACT</a:t>
            </a:r>
          </a:p>
          <a:p>
            <a:r>
              <a:rPr lang="en-US" sz="1200" kern="1200" dirty="0">
                <a:solidFill>
                  <a:schemeClr val="tx1"/>
                </a:solidFill>
                <a:effectLst/>
                <a:latin typeface="+mn-lt"/>
                <a:ea typeface="+mn-ea"/>
                <a:cs typeface="+mn-cs"/>
              </a:rPr>
              <a:t>(ADA)</a:t>
            </a:r>
          </a:p>
          <a:p>
            <a:r>
              <a:rPr lang="en-US" sz="1200" kern="1200" dirty="0">
                <a:solidFill>
                  <a:schemeClr val="tx1"/>
                </a:solidFill>
                <a:effectLst/>
                <a:latin typeface="+mn-lt"/>
                <a:ea typeface="+mn-ea"/>
                <a:cs typeface="+mn-cs"/>
              </a:rPr>
              <a:t>• Title II of the ADA prohibits discrimination on the “basis of</a:t>
            </a:r>
          </a:p>
          <a:p>
            <a:r>
              <a:rPr lang="en-US" sz="1200" kern="1200" dirty="0">
                <a:solidFill>
                  <a:schemeClr val="tx1"/>
                </a:solidFill>
                <a:effectLst/>
                <a:latin typeface="+mn-lt"/>
                <a:ea typeface="+mn-ea"/>
                <a:cs typeface="+mn-cs"/>
              </a:rPr>
              <a:t>disability in all services, programs, and activities provided to the</a:t>
            </a:r>
          </a:p>
          <a:p>
            <a:r>
              <a:rPr lang="en-US" sz="1200" kern="1200" dirty="0">
                <a:solidFill>
                  <a:schemeClr val="tx1"/>
                </a:solidFill>
                <a:effectLst/>
                <a:latin typeface="+mn-lt"/>
                <a:ea typeface="+mn-ea"/>
                <a:cs typeface="+mn-cs"/>
              </a:rPr>
              <a:t>public by State and local governments, except public transportation</a:t>
            </a:r>
          </a:p>
          <a:p>
            <a:r>
              <a:rPr lang="en-US" sz="1200" kern="1200" dirty="0">
                <a:solidFill>
                  <a:schemeClr val="tx1"/>
                </a:solidFill>
                <a:effectLst/>
                <a:latin typeface="+mn-lt"/>
                <a:ea typeface="+mn-ea"/>
                <a:cs typeface="+mn-cs"/>
              </a:rPr>
              <a:t>services.”</a:t>
            </a:r>
          </a:p>
          <a:p>
            <a:r>
              <a:rPr lang="en-US" sz="1200" kern="1200" dirty="0">
                <a:solidFill>
                  <a:schemeClr val="tx1"/>
                </a:solidFill>
                <a:effectLst/>
                <a:latin typeface="+mn-lt"/>
                <a:ea typeface="+mn-ea"/>
                <a:cs typeface="+mn-cs"/>
              </a:rPr>
              <a:t>• Individuals with disabilities must have equal access to the recipients’</a:t>
            </a:r>
          </a:p>
          <a:p>
            <a:r>
              <a:rPr lang="en-US" sz="1200" kern="1200" dirty="0">
                <a:solidFill>
                  <a:schemeClr val="tx1"/>
                </a:solidFill>
                <a:effectLst/>
                <a:latin typeface="+mn-lt"/>
                <a:ea typeface="+mn-ea"/>
                <a:cs typeface="+mn-cs"/>
              </a:rPr>
              <a:t>programs, services, or activities unless doing so would fundamentally</a:t>
            </a:r>
          </a:p>
          <a:p>
            <a:r>
              <a:rPr lang="en-US" sz="1200" kern="1200" dirty="0">
                <a:solidFill>
                  <a:schemeClr val="tx1"/>
                </a:solidFill>
                <a:effectLst/>
                <a:latin typeface="+mn-lt"/>
                <a:ea typeface="+mn-ea"/>
                <a:cs typeface="+mn-cs"/>
              </a:rPr>
              <a:t>alter the nature of the programs, services, or activities, or would</a:t>
            </a:r>
          </a:p>
          <a:p>
            <a:r>
              <a:rPr lang="en-US" sz="1200" kern="1200" dirty="0">
                <a:solidFill>
                  <a:schemeClr val="tx1"/>
                </a:solidFill>
                <a:effectLst/>
                <a:latin typeface="+mn-lt"/>
                <a:ea typeface="+mn-ea"/>
                <a:cs typeface="+mn-cs"/>
              </a:rPr>
              <a:t>impose an undue burden. 28 C.F.R. § 35.164.</a:t>
            </a:r>
          </a:p>
          <a:p>
            <a:r>
              <a:rPr lang="en-US" sz="1200" kern="1200" dirty="0">
                <a:solidFill>
                  <a:schemeClr val="tx1"/>
                </a:solidFill>
                <a:effectLst/>
                <a:latin typeface="+mn-lt"/>
                <a:ea typeface="+mn-ea"/>
                <a:cs typeface="+mn-cs"/>
              </a:rPr>
              <a:t>• Title II applies to K-12 public schools regardless of whether they</a:t>
            </a:r>
          </a:p>
          <a:p>
            <a:r>
              <a:rPr lang="en-US" sz="1200" kern="1200" dirty="0">
                <a:solidFill>
                  <a:schemeClr val="tx1"/>
                </a:solidFill>
                <a:effectLst/>
                <a:latin typeface="+mn-lt"/>
                <a:ea typeface="+mn-ea"/>
                <a:cs typeface="+mn-cs"/>
              </a:rPr>
              <a:t>receive federal funds.</a:t>
            </a:r>
          </a:p>
          <a:p>
            <a:r>
              <a:rPr lang="en-US" sz="1200" kern="1200" dirty="0">
                <a:solidFill>
                  <a:schemeClr val="tx1"/>
                </a:solidFill>
                <a:effectLst/>
                <a:latin typeface="+mn-lt"/>
                <a:ea typeface="+mn-ea"/>
                <a:cs typeface="+mn-cs"/>
              </a:rPr>
              <a:t>• Title II Regulations include specific communication requirements</a:t>
            </a:r>
          </a:p>
          <a:p>
            <a:r>
              <a:rPr lang="en-US" sz="1200" kern="1200" dirty="0">
                <a:solidFill>
                  <a:schemeClr val="tx1"/>
                </a:solidFill>
                <a:effectLst/>
                <a:latin typeface="+mn-lt"/>
                <a:ea typeface="+mn-ea"/>
                <a:cs typeface="+mn-cs"/>
              </a:rPr>
              <a:t>stating that public entities must take appropriate steps to ensure that</a:t>
            </a:r>
          </a:p>
          <a:p>
            <a:r>
              <a:rPr lang="en-US" sz="1200" kern="1200" dirty="0">
                <a:solidFill>
                  <a:schemeClr val="tx1"/>
                </a:solidFill>
                <a:effectLst/>
                <a:latin typeface="+mn-lt"/>
                <a:ea typeface="+mn-ea"/>
                <a:cs typeface="+mn-cs"/>
              </a:rPr>
              <a:t>communications with applicants, participants, members of the</a:t>
            </a:r>
          </a:p>
          <a:p>
            <a:r>
              <a:rPr lang="en-US" sz="1200" kern="1200" dirty="0">
                <a:solidFill>
                  <a:schemeClr val="tx1"/>
                </a:solidFill>
                <a:effectLst/>
                <a:latin typeface="+mn-lt"/>
                <a:ea typeface="+mn-ea"/>
                <a:cs typeface="+mn-cs"/>
              </a:rPr>
              <a:t>public, and companions with disabilities are as</a:t>
            </a:r>
            <a:r>
              <a:rPr lang="en-US" sz="1200" kern="1200" baseline="0" dirty="0">
                <a:solidFill>
                  <a:schemeClr val="tx1"/>
                </a:solidFill>
                <a:effectLst/>
                <a:latin typeface="+mn-lt"/>
                <a:ea typeface="+mn-ea"/>
                <a:cs typeface="+mn-cs"/>
              </a:rPr>
              <a:t> effective as communications with others.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EVERY STUDENT SUCCEEDS ACT(ESSA)</a:t>
            </a:r>
          </a:p>
          <a:p>
            <a:r>
              <a:rPr lang="en-US" sz="1200" kern="1200" dirty="0">
                <a:solidFill>
                  <a:schemeClr val="tx1"/>
                </a:solidFill>
                <a:effectLst/>
                <a:latin typeface="+mn-lt"/>
                <a:ea typeface="+mn-ea"/>
                <a:cs typeface="+mn-cs"/>
              </a:rPr>
              <a:t>• Website accessibility has particular relevance to ESSA.</a:t>
            </a:r>
          </a:p>
          <a:p>
            <a:r>
              <a:rPr lang="en-US" sz="1200" kern="1200" dirty="0">
                <a:solidFill>
                  <a:schemeClr val="tx1"/>
                </a:solidFill>
                <a:effectLst/>
                <a:latin typeface="+mn-lt"/>
                <a:ea typeface="+mn-ea"/>
                <a:cs typeface="+mn-cs"/>
              </a:rPr>
              <a:t>• ESSA permits school districts and state boards of education to</a:t>
            </a:r>
          </a:p>
          <a:p>
            <a:r>
              <a:rPr lang="en-US" sz="1200" kern="1200" dirty="0">
                <a:solidFill>
                  <a:schemeClr val="tx1"/>
                </a:solidFill>
                <a:effectLst/>
                <a:latin typeface="+mn-lt"/>
                <a:ea typeface="+mn-ea"/>
                <a:cs typeface="+mn-cs"/>
              </a:rPr>
              <a:t>use their websites to provide public notice for things such as</a:t>
            </a:r>
          </a:p>
          <a:p>
            <a:r>
              <a:rPr lang="en-US" sz="1200" kern="1200" dirty="0">
                <a:solidFill>
                  <a:schemeClr val="tx1"/>
                </a:solidFill>
                <a:effectLst/>
                <a:latin typeface="+mn-lt"/>
                <a:ea typeface="+mn-ea"/>
                <a:cs typeface="+mn-cs"/>
              </a:rPr>
              <a:t>school report cards or proposed changes to policy.</a:t>
            </a:r>
          </a:p>
          <a:p>
            <a:r>
              <a:rPr lang="en-US" sz="1200" kern="1200" dirty="0">
                <a:solidFill>
                  <a:schemeClr val="tx1"/>
                </a:solidFill>
                <a:effectLst/>
                <a:latin typeface="+mn-lt"/>
                <a:ea typeface="+mn-ea"/>
                <a:cs typeface="+mn-cs"/>
              </a:rPr>
              <a:t>• If those notices can't be read by a portion of the relevant</a:t>
            </a:r>
          </a:p>
          <a:p>
            <a:r>
              <a:rPr lang="en-US" sz="1200" kern="1200" dirty="0">
                <a:solidFill>
                  <a:schemeClr val="tx1"/>
                </a:solidFill>
                <a:effectLst/>
                <a:latin typeface="+mn-lt"/>
                <a:ea typeface="+mn-ea"/>
                <a:cs typeface="+mn-cs"/>
              </a:rPr>
              <a:t>audience, that's going to be an accessibility problem.</a:t>
            </a:r>
          </a:p>
        </p:txBody>
      </p:sp>
      <p:sp>
        <p:nvSpPr>
          <p:cNvPr id="4" name="Slide Number Placeholder 3"/>
          <p:cNvSpPr>
            <a:spLocks noGrp="1"/>
          </p:cNvSpPr>
          <p:nvPr>
            <p:ph type="sldNum" sz="quarter" idx="10"/>
          </p:nvPr>
        </p:nvSpPr>
        <p:spPr/>
        <p:txBody>
          <a:bodyPr/>
          <a:lstStyle/>
          <a:p>
            <a:fld id="{26606967-90C6-8C41-B7A8-D36249A5AC20}" type="slidenum">
              <a:rPr lang="en-US" smtClean="0"/>
              <a:t>17</a:t>
            </a:fld>
            <a:endParaRPr lang="en-US"/>
          </a:p>
        </p:txBody>
      </p:sp>
    </p:spTree>
    <p:extLst>
      <p:ext uri="{BB962C8B-B14F-4D97-AF65-F5344CB8AC3E}">
        <p14:creationId xmlns:p14="http://schemas.microsoft.com/office/powerpoint/2010/main" val="15781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Types</a:t>
            </a:r>
            <a:r>
              <a:rPr lang="en-US" baseline="0" dirty="0"/>
              <a:t> of disabilities can impact one’s ability to access the web. </a:t>
            </a:r>
          </a:p>
          <a:p>
            <a:r>
              <a:rPr lang="en-US" baseline="0" dirty="0"/>
              <a:t>There are 4 different types of disabilities that can affect the way people use and interact with websites, </a:t>
            </a:r>
          </a:p>
          <a:p>
            <a:r>
              <a:rPr lang="en-US" baseline="0" dirty="0"/>
              <a:t>Visual, Auditory, Mobility and Dexterity and Cognitive. </a:t>
            </a:r>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18</a:t>
            </a:fld>
            <a:endParaRPr lang="en-US"/>
          </a:p>
        </p:txBody>
      </p:sp>
    </p:spTree>
    <p:extLst>
      <p:ext uri="{BB962C8B-B14F-4D97-AF65-F5344CB8AC3E}">
        <p14:creationId xmlns:p14="http://schemas.microsoft.com/office/powerpoint/2010/main" val="19108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19</a:t>
            </a:fld>
            <a:endParaRPr lang="en-US"/>
          </a:p>
        </p:txBody>
      </p:sp>
    </p:spTree>
    <p:extLst>
      <p:ext uri="{BB962C8B-B14F-4D97-AF65-F5344CB8AC3E}">
        <p14:creationId xmlns:p14="http://schemas.microsoft.com/office/powerpoint/2010/main" val="114453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disabilities affect people’s ability to perceive and use website/pages. </a:t>
            </a:r>
          </a:p>
          <a:p>
            <a:endParaRPr lang="en-US" dirty="0"/>
          </a:p>
          <a:p>
            <a:r>
              <a:rPr lang="en-US" dirty="0"/>
              <a:t>Visual</a:t>
            </a:r>
            <a:r>
              <a:rPr lang="en-US" baseline="0" dirty="0"/>
              <a:t> Disabilities </a:t>
            </a:r>
            <a:r>
              <a:rPr lang="mr-IN" baseline="0" dirty="0"/>
              <a:t>–</a:t>
            </a:r>
            <a:r>
              <a:rPr lang="en-US" baseline="0" dirty="0"/>
              <a:t> blindness, low vision, color blindness</a:t>
            </a:r>
          </a:p>
          <a:p>
            <a:r>
              <a:rPr lang="en-US" baseline="0" dirty="0"/>
              <a:t>	Tools used Screen Readers </a:t>
            </a:r>
            <a:r>
              <a:rPr lang="mr-IN" baseline="0" dirty="0"/>
              <a:t>–</a:t>
            </a:r>
            <a:r>
              <a:rPr lang="en-US" baseline="0" dirty="0"/>
              <a:t> Braille displays</a:t>
            </a:r>
          </a:p>
          <a:p>
            <a:endParaRPr lang="en-US" baseline="0" dirty="0"/>
          </a:p>
          <a:p>
            <a:r>
              <a:rPr lang="en-US" baseline="0" dirty="0"/>
              <a:t>Auditory </a:t>
            </a:r>
            <a:r>
              <a:rPr lang="mr-IN" baseline="0" dirty="0"/>
              <a:t>–</a:t>
            </a:r>
            <a:r>
              <a:rPr lang="en-US" baseline="0" dirty="0"/>
              <a:t> deafness or hard of hearing</a:t>
            </a:r>
          </a:p>
          <a:p>
            <a:r>
              <a:rPr lang="en-US" baseline="0" dirty="0"/>
              <a:t>Tools used closed or open caption transcripts.</a:t>
            </a:r>
          </a:p>
          <a:p>
            <a:endParaRPr lang="en-US" baseline="0" dirty="0"/>
          </a:p>
          <a:p>
            <a:r>
              <a:rPr lang="en-US" baseline="0" dirty="0"/>
              <a:t>Ambulatory </a:t>
            </a:r>
            <a:r>
              <a:rPr lang="mr-IN" baseline="0" dirty="0"/>
              <a:t>–</a:t>
            </a:r>
            <a:r>
              <a:rPr lang="en-US" baseline="0" dirty="0"/>
              <a:t> Physical disabilities or fine motor skills</a:t>
            </a:r>
          </a:p>
          <a:p>
            <a:r>
              <a:rPr lang="en-US" baseline="0" dirty="0"/>
              <a:t>Use Keyboard only, speech to text software</a:t>
            </a:r>
          </a:p>
          <a:p>
            <a:endParaRPr lang="en-US" baseline="0" dirty="0"/>
          </a:p>
          <a:p>
            <a:r>
              <a:rPr lang="en-US" baseline="0" dirty="0"/>
              <a:t>Cognitive. Language disabilities - difficulty reading or understand written text. (example per with Dyslexia)</a:t>
            </a:r>
          </a:p>
          <a:p>
            <a:r>
              <a:rPr lang="en-US" baseline="0" dirty="0"/>
              <a:t>Thoughtful layout and organization of web content</a:t>
            </a:r>
          </a:p>
          <a:p>
            <a:r>
              <a:rPr lang="en-US" baseline="0" dirty="0"/>
              <a:t>Text to speech software</a:t>
            </a:r>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20</a:t>
            </a:fld>
            <a:endParaRPr lang="en-US"/>
          </a:p>
        </p:txBody>
      </p:sp>
    </p:spTree>
    <p:extLst>
      <p:ext uri="{BB962C8B-B14F-4D97-AF65-F5344CB8AC3E}">
        <p14:creationId xmlns:p14="http://schemas.microsoft.com/office/powerpoint/2010/main" val="119606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2</a:t>
            </a:fld>
            <a:endParaRPr lang="en-US"/>
          </a:p>
        </p:txBody>
      </p:sp>
    </p:spTree>
    <p:extLst>
      <p:ext uri="{BB962C8B-B14F-4D97-AF65-F5344CB8AC3E}">
        <p14:creationId xmlns:p14="http://schemas.microsoft.com/office/powerpoint/2010/main" val="143201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How disabilities affect people’s ability to perceive and use website/pages. </a:t>
            </a:r>
          </a:p>
          <a:p>
            <a:endParaRPr lang="en-US" dirty="0"/>
          </a:p>
          <a:p>
            <a:r>
              <a:rPr lang="en-US" dirty="0"/>
              <a:t>Visual</a:t>
            </a:r>
            <a:r>
              <a:rPr lang="en-US" baseline="0" dirty="0"/>
              <a:t> Disabilities </a:t>
            </a:r>
            <a:r>
              <a:rPr lang="mr-IN" baseline="0" dirty="0"/>
              <a:t>–</a:t>
            </a:r>
            <a:r>
              <a:rPr lang="en-US" baseline="0" dirty="0"/>
              <a:t> blindness, low vision, color blindness</a:t>
            </a:r>
          </a:p>
          <a:p>
            <a:r>
              <a:rPr lang="en-US" baseline="0" dirty="0"/>
              <a:t>	Tools used Screen Readers </a:t>
            </a:r>
            <a:r>
              <a:rPr lang="mr-IN" baseline="0" dirty="0"/>
              <a:t>–</a:t>
            </a:r>
            <a:r>
              <a:rPr lang="en-US" baseline="0" dirty="0"/>
              <a:t> Braille displays</a:t>
            </a:r>
          </a:p>
          <a:p>
            <a:endParaRPr lang="en-US" baseline="0" dirty="0"/>
          </a:p>
          <a:p>
            <a:r>
              <a:rPr lang="en-US" baseline="0" dirty="0"/>
              <a:t>Auditory </a:t>
            </a:r>
            <a:r>
              <a:rPr lang="mr-IN" baseline="0" dirty="0"/>
              <a:t>–</a:t>
            </a:r>
            <a:r>
              <a:rPr lang="en-US" baseline="0" dirty="0"/>
              <a:t> deafness or hard of hearing</a:t>
            </a:r>
          </a:p>
          <a:p>
            <a:r>
              <a:rPr lang="en-US" baseline="0" dirty="0"/>
              <a:t>Tools used closed or open caption transcripts.</a:t>
            </a:r>
          </a:p>
          <a:p>
            <a:endParaRPr lang="en-US" baseline="0" dirty="0"/>
          </a:p>
          <a:p>
            <a:r>
              <a:rPr lang="en-US" baseline="0" dirty="0"/>
              <a:t>Ambulatory </a:t>
            </a:r>
            <a:r>
              <a:rPr lang="mr-IN" baseline="0" dirty="0"/>
              <a:t>–</a:t>
            </a:r>
            <a:r>
              <a:rPr lang="en-US" baseline="0" dirty="0"/>
              <a:t> Physical disabilities or fine motor skills</a:t>
            </a:r>
          </a:p>
          <a:p>
            <a:r>
              <a:rPr lang="en-US" baseline="0" dirty="0"/>
              <a:t>Use Keyboard only, speech to text software</a:t>
            </a:r>
          </a:p>
          <a:p>
            <a:endParaRPr lang="en-US" baseline="0" dirty="0"/>
          </a:p>
          <a:p>
            <a:r>
              <a:rPr lang="en-US" baseline="0" dirty="0"/>
              <a:t>Cognitive. Language disabilities - difficulty reading or understand written text. (example per with Dyslexia)</a:t>
            </a:r>
          </a:p>
          <a:p>
            <a:r>
              <a:rPr lang="en-US" baseline="0" dirty="0"/>
              <a:t>Thoughtful layout and organization of web content</a:t>
            </a:r>
          </a:p>
          <a:p>
            <a:r>
              <a:rPr lang="en-US" baseline="0" dirty="0"/>
              <a:t>Text to speech software</a:t>
            </a:r>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21</a:t>
            </a:fld>
            <a:endParaRPr lang="en-US"/>
          </a:p>
        </p:txBody>
      </p:sp>
    </p:spTree>
    <p:extLst>
      <p:ext uri="{BB962C8B-B14F-4D97-AF65-F5344CB8AC3E}">
        <p14:creationId xmlns:p14="http://schemas.microsoft.com/office/powerpoint/2010/main" val="220069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Provide a way for to report – before it becomes and OCR issue</a:t>
            </a:r>
          </a:p>
          <a:p>
            <a:r>
              <a:rPr lang="en-US" dirty="0"/>
              <a:t>Families, students – yearly check in’s</a:t>
            </a:r>
          </a:p>
          <a:p>
            <a:r>
              <a:rPr lang="en-US" dirty="0"/>
              <a:t>Promptly fix any problems reported and follow up</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22</a:t>
            </a:fld>
            <a:endParaRPr lang="en-US"/>
          </a:p>
        </p:txBody>
      </p:sp>
    </p:spTree>
    <p:extLst>
      <p:ext uri="{BB962C8B-B14F-4D97-AF65-F5344CB8AC3E}">
        <p14:creationId xmlns:p14="http://schemas.microsoft.com/office/powerpoint/2010/main" val="2639486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23</a:t>
            </a:fld>
            <a:endParaRPr lang="en-US"/>
          </a:p>
        </p:txBody>
      </p:sp>
    </p:spTree>
    <p:extLst>
      <p:ext uri="{BB962C8B-B14F-4D97-AF65-F5344CB8AC3E}">
        <p14:creationId xmlns:p14="http://schemas.microsoft.com/office/powerpoint/2010/main" val="1791972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24</a:t>
            </a:fld>
            <a:endParaRPr lang="en-US"/>
          </a:p>
        </p:txBody>
      </p:sp>
    </p:spTree>
    <p:extLst>
      <p:ext uri="{BB962C8B-B14F-4D97-AF65-F5344CB8AC3E}">
        <p14:creationId xmlns:p14="http://schemas.microsoft.com/office/powerpoint/2010/main" val="1370133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25</a:t>
            </a:fld>
            <a:endParaRPr lang="en-US"/>
          </a:p>
        </p:txBody>
      </p:sp>
    </p:spTree>
    <p:extLst>
      <p:ext uri="{BB962C8B-B14F-4D97-AF65-F5344CB8AC3E}">
        <p14:creationId xmlns:p14="http://schemas.microsoft.com/office/powerpoint/2010/main" val="367461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26</a:t>
            </a:fld>
            <a:endParaRPr lang="en-US"/>
          </a:p>
        </p:txBody>
      </p:sp>
    </p:spTree>
    <p:extLst>
      <p:ext uri="{BB962C8B-B14F-4D97-AF65-F5344CB8AC3E}">
        <p14:creationId xmlns:p14="http://schemas.microsoft.com/office/powerpoint/2010/main" val="130871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27</a:t>
            </a:fld>
            <a:endParaRPr lang="en-US"/>
          </a:p>
        </p:txBody>
      </p:sp>
    </p:spTree>
    <p:extLst>
      <p:ext uri="{BB962C8B-B14F-4D97-AF65-F5344CB8AC3E}">
        <p14:creationId xmlns:p14="http://schemas.microsoft.com/office/powerpoint/2010/main" val="1913021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28</a:t>
            </a:fld>
            <a:endParaRPr lang="en-US"/>
          </a:p>
        </p:txBody>
      </p:sp>
    </p:spTree>
    <p:extLst>
      <p:ext uri="{BB962C8B-B14F-4D97-AF65-F5344CB8AC3E}">
        <p14:creationId xmlns:p14="http://schemas.microsoft.com/office/powerpoint/2010/main" val="1972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29</a:t>
            </a:fld>
            <a:endParaRPr lang="en-US"/>
          </a:p>
        </p:txBody>
      </p:sp>
    </p:spTree>
    <p:extLst>
      <p:ext uri="{BB962C8B-B14F-4D97-AF65-F5344CB8AC3E}">
        <p14:creationId xmlns:p14="http://schemas.microsoft.com/office/powerpoint/2010/main" val="81076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30</a:t>
            </a:fld>
            <a:endParaRPr lang="en-US"/>
          </a:p>
        </p:txBody>
      </p:sp>
    </p:spTree>
    <p:extLst>
      <p:ext uri="{BB962C8B-B14F-4D97-AF65-F5344CB8AC3E}">
        <p14:creationId xmlns:p14="http://schemas.microsoft.com/office/powerpoint/2010/main" val="38337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OCR and US Department of Justice (DOJ) have been active</a:t>
            </a:r>
          </a:p>
          <a:p>
            <a:r>
              <a:rPr lang="en-US" sz="1200" kern="1200" dirty="0">
                <a:solidFill>
                  <a:schemeClr val="tx1"/>
                </a:solidFill>
                <a:effectLst/>
                <a:latin typeface="+mn-lt"/>
                <a:ea typeface="+mn-ea"/>
                <a:cs typeface="+mn-cs"/>
              </a:rPr>
              <a:t>in investigating higher education institutions and K-12 public</a:t>
            </a:r>
          </a:p>
          <a:p>
            <a:r>
              <a:rPr lang="en-US" sz="1200" kern="1200" dirty="0">
                <a:solidFill>
                  <a:schemeClr val="tx1"/>
                </a:solidFill>
                <a:effectLst/>
                <a:latin typeface="+mn-lt"/>
                <a:ea typeface="+mn-ea"/>
                <a:cs typeface="+mn-cs"/>
              </a:rPr>
              <a:t>schools for web accessibility to people with disabilities.</a:t>
            </a:r>
          </a:p>
          <a:p>
            <a:r>
              <a:rPr lang="en-US" sz="1200" kern="1200" dirty="0">
                <a:solidFill>
                  <a:schemeClr val="tx1"/>
                </a:solidFill>
                <a:effectLst/>
                <a:latin typeface="+mn-lt"/>
                <a:ea typeface="+mn-ea"/>
                <a:cs typeface="+mn-cs"/>
              </a:rPr>
              <a:t>• Currently, the websites of at least 650 educational institutions</a:t>
            </a:r>
          </a:p>
          <a:p>
            <a:r>
              <a:rPr lang="en-US" sz="1200" kern="1200" dirty="0">
                <a:solidFill>
                  <a:schemeClr val="tx1"/>
                </a:solidFill>
                <a:effectLst/>
                <a:latin typeface="+mn-lt"/>
                <a:ea typeface="+mn-ea"/>
                <a:cs typeface="+mn-cs"/>
              </a:rPr>
              <a:t>are subject to investigation by OCR.</a:t>
            </a:r>
          </a:p>
          <a:p>
            <a:r>
              <a:rPr lang="en-US" sz="1200" kern="1200" dirty="0">
                <a:solidFill>
                  <a:schemeClr val="tx1"/>
                </a:solidFill>
                <a:effectLst/>
                <a:latin typeface="+mn-lt"/>
                <a:ea typeface="+mn-ea"/>
                <a:cs typeface="+mn-cs"/>
              </a:rPr>
              <a:t>‘ADVOCATE MOVES NEEDLE ON WEBSITE</a:t>
            </a:r>
          </a:p>
          <a:p>
            <a:r>
              <a:rPr lang="en-US" sz="1200" kern="1200" dirty="0">
                <a:solidFill>
                  <a:schemeClr val="tx1"/>
                </a:solidFill>
                <a:effectLst/>
                <a:latin typeface="+mn-lt"/>
                <a:ea typeface="+mn-ea"/>
                <a:cs typeface="+mn-cs"/>
              </a:rPr>
              <a:t>ACCESSIBILITY’</a:t>
            </a:r>
          </a:p>
          <a:p>
            <a:r>
              <a:rPr lang="en-US" sz="1200" kern="1200" dirty="0">
                <a:solidFill>
                  <a:schemeClr val="tx1"/>
                </a:solidFill>
                <a:effectLst/>
                <a:latin typeface="+mn-lt"/>
                <a:ea typeface="+mn-ea"/>
                <a:cs typeface="+mn-cs"/>
              </a:rPr>
              <a:t>• Marcie </a:t>
            </a:r>
            <a:r>
              <a:rPr lang="en-US" sz="1200" kern="1200" dirty="0" err="1">
                <a:solidFill>
                  <a:schemeClr val="tx1"/>
                </a:solidFill>
                <a:effectLst/>
                <a:latin typeface="+mn-lt"/>
                <a:ea typeface="+mn-ea"/>
                <a:cs typeface="+mn-cs"/>
              </a:rPr>
              <a:t>Lipsitt</a:t>
            </a:r>
            <a:r>
              <a:rPr lang="en-US" sz="1200" kern="1200" dirty="0">
                <a:solidFill>
                  <a:schemeClr val="tx1"/>
                </a:solidFill>
                <a:effectLst/>
                <a:latin typeface="+mn-lt"/>
                <a:ea typeface="+mn-ea"/>
                <a:cs typeface="+mn-cs"/>
              </a:rPr>
              <a:t>, of Franklin, MI., has personally filed some 500</a:t>
            </a:r>
          </a:p>
          <a:p>
            <a:r>
              <a:rPr lang="en-US" sz="1200" kern="1200" dirty="0">
                <a:solidFill>
                  <a:schemeClr val="tx1"/>
                </a:solidFill>
                <a:effectLst/>
                <a:latin typeface="+mn-lt"/>
                <a:ea typeface="+mn-ea"/>
                <a:cs typeface="+mn-cs"/>
              </a:rPr>
              <a:t>complaints with OCR advocating for web accessibility for</a:t>
            </a:r>
          </a:p>
          <a:p>
            <a:r>
              <a:rPr lang="en-US" sz="1200" kern="1200" dirty="0">
                <a:solidFill>
                  <a:schemeClr val="tx1"/>
                </a:solidFill>
                <a:effectLst/>
                <a:latin typeface="+mn-lt"/>
                <a:ea typeface="+mn-ea"/>
                <a:cs typeface="+mn-cs"/>
              </a:rPr>
              <a:t>students with disabilities. She reviews school districts’ websites</a:t>
            </a:r>
          </a:p>
          <a:p>
            <a:r>
              <a:rPr lang="en-US" sz="1200" kern="1200" dirty="0">
                <a:solidFill>
                  <a:schemeClr val="tx1"/>
                </a:solidFill>
                <a:effectLst/>
                <a:latin typeface="+mn-lt"/>
                <a:ea typeface="+mn-ea"/>
                <a:cs typeface="+mn-cs"/>
              </a:rPr>
              <a:t>one by one using her iPad software, looking for barriers that</a:t>
            </a:r>
          </a:p>
          <a:p>
            <a:r>
              <a:rPr lang="en-US" sz="1200" kern="1200" dirty="0">
                <a:solidFill>
                  <a:schemeClr val="tx1"/>
                </a:solidFill>
                <a:effectLst/>
                <a:latin typeface="+mn-lt"/>
                <a:ea typeface="+mn-ea"/>
                <a:cs typeface="+mn-cs"/>
              </a:rPr>
              <a:t>would prevent access.</a:t>
            </a:r>
          </a:p>
          <a:p>
            <a:r>
              <a:rPr lang="en-US" sz="1200" kern="1200" dirty="0">
                <a:solidFill>
                  <a:schemeClr val="tx1"/>
                </a:solidFill>
                <a:effectLst/>
                <a:latin typeface="+mn-lt"/>
                <a:ea typeface="+mn-ea"/>
                <a:cs typeface="+mn-cs"/>
              </a:rPr>
              <a:t>• Education Week, Dec. 1, 2016</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606967-90C6-8C41-B7A8-D36249A5AC20}" type="slidenum">
              <a:rPr lang="en-US" smtClean="0"/>
              <a:t>3</a:t>
            </a:fld>
            <a:endParaRPr lang="en-US"/>
          </a:p>
        </p:txBody>
      </p:sp>
    </p:spTree>
    <p:extLst>
      <p:ext uri="{BB962C8B-B14F-4D97-AF65-F5344CB8AC3E}">
        <p14:creationId xmlns:p14="http://schemas.microsoft.com/office/powerpoint/2010/main" val="1250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31</a:t>
            </a:fld>
            <a:endParaRPr lang="en-US"/>
          </a:p>
        </p:txBody>
      </p:sp>
    </p:spTree>
    <p:extLst>
      <p:ext uri="{BB962C8B-B14F-4D97-AF65-F5344CB8AC3E}">
        <p14:creationId xmlns:p14="http://schemas.microsoft.com/office/powerpoint/2010/main" val="138511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32</a:t>
            </a:fld>
            <a:endParaRPr lang="en-US"/>
          </a:p>
        </p:txBody>
      </p:sp>
    </p:spTree>
    <p:extLst>
      <p:ext uri="{BB962C8B-B14F-4D97-AF65-F5344CB8AC3E}">
        <p14:creationId xmlns:p14="http://schemas.microsoft.com/office/powerpoint/2010/main" val="97163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33</a:t>
            </a:fld>
            <a:endParaRPr lang="en-US"/>
          </a:p>
        </p:txBody>
      </p:sp>
    </p:spTree>
    <p:extLst>
      <p:ext uri="{BB962C8B-B14F-4D97-AF65-F5344CB8AC3E}">
        <p14:creationId xmlns:p14="http://schemas.microsoft.com/office/powerpoint/2010/main" val="753579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34</a:t>
            </a:fld>
            <a:endParaRPr lang="en-US"/>
          </a:p>
        </p:txBody>
      </p:sp>
    </p:spTree>
    <p:extLst>
      <p:ext uri="{BB962C8B-B14F-4D97-AF65-F5344CB8AC3E}">
        <p14:creationId xmlns:p14="http://schemas.microsoft.com/office/powerpoint/2010/main" val="582131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35</a:t>
            </a:fld>
            <a:endParaRPr lang="en-US"/>
          </a:p>
        </p:txBody>
      </p:sp>
    </p:spTree>
    <p:extLst>
      <p:ext uri="{BB962C8B-B14F-4D97-AF65-F5344CB8AC3E}">
        <p14:creationId xmlns:p14="http://schemas.microsoft.com/office/powerpoint/2010/main" val="1101448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36</a:t>
            </a:fld>
            <a:endParaRPr lang="en-US"/>
          </a:p>
        </p:txBody>
      </p:sp>
    </p:spTree>
    <p:extLst>
      <p:ext uri="{BB962C8B-B14F-4D97-AF65-F5344CB8AC3E}">
        <p14:creationId xmlns:p14="http://schemas.microsoft.com/office/powerpoint/2010/main" val="1925820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37</a:t>
            </a:fld>
            <a:endParaRPr lang="en-US"/>
          </a:p>
        </p:txBody>
      </p:sp>
    </p:spTree>
    <p:extLst>
      <p:ext uri="{BB962C8B-B14F-4D97-AF65-F5344CB8AC3E}">
        <p14:creationId xmlns:p14="http://schemas.microsoft.com/office/powerpoint/2010/main" val="849473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38</a:t>
            </a:fld>
            <a:endParaRPr lang="en-US"/>
          </a:p>
        </p:txBody>
      </p:sp>
    </p:spTree>
    <p:extLst>
      <p:ext uri="{BB962C8B-B14F-4D97-AF65-F5344CB8AC3E}">
        <p14:creationId xmlns:p14="http://schemas.microsoft.com/office/powerpoint/2010/main" val="1979405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39</a:t>
            </a:fld>
            <a:endParaRPr lang="en-US"/>
          </a:p>
        </p:txBody>
      </p:sp>
    </p:spTree>
    <p:extLst>
      <p:ext uri="{BB962C8B-B14F-4D97-AF65-F5344CB8AC3E}">
        <p14:creationId xmlns:p14="http://schemas.microsoft.com/office/powerpoint/2010/main" val="8262716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40</a:t>
            </a:fld>
            <a:endParaRPr lang="en-US"/>
          </a:p>
        </p:txBody>
      </p:sp>
    </p:spTree>
    <p:extLst>
      <p:ext uri="{BB962C8B-B14F-4D97-AF65-F5344CB8AC3E}">
        <p14:creationId xmlns:p14="http://schemas.microsoft.com/office/powerpoint/2010/main" val="15177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OCR takes the position that Title II and Section 504’s equal</a:t>
            </a:r>
          </a:p>
          <a:p>
            <a:r>
              <a:rPr lang="en-US" sz="1200" kern="1200" dirty="0">
                <a:solidFill>
                  <a:schemeClr val="tx1"/>
                </a:solidFill>
                <a:effectLst/>
                <a:latin typeface="+mn-lt"/>
                <a:ea typeface="+mn-ea"/>
                <a:cs typeface="+mn-cs"/>
              </a:rPr>
              <a:t>access requirements extends to school districts’ websites.</a:t>
            </a:r>
          </a:p>
          <a:p>
            <a:endParaRPr lang="en-US" dirty="0"/>
          </a:p>
          <a:p>
            <a:r>
              <a:rPr lang="en-US" sz="1200" kern="1200" dirty="0">
                <a:solidFill>
                  <a:schemeClr val="tx1"/>
                </a:solidFill>
                <a:effectLst/>
                <a:latin typeface="+mn-lt"/>
                <a:ea typeface="+mn-ea"/>
                <a:cs typeface="+mn-cs"/>
              </a:rPr>
              <a:t>OCR’S 2010 “DEAR COLLEAGUE” LETTER</a:t>
            </a:r>
          </a:p>
          <a:p>
            <a:r>
              <a:rPr lang="en-US" sz="1200" kern="1200" dirty="0">
                <a:solidFill>
                  <a:schemeClr val="tx1"/>
                </a:solidFill>
                <a:effectLst/>
                <a:latin typeface="+mn-lt"/>
                <a:ea typeface="+mn-ea"/>
                <a:cs typeface="+mn-cs"/>
              </a:rPr>
              <a:t>SETS THE TONE</a:t>
            </a:r>
          </a:p>
          <a:p>
            <a:r>
              <a:rPr lang="en-US" sz="1200" kern="1200" dirty="0">
                <a:solidFill>
                  <a:schemeClr val="tx1"/>
                </a:solidFill>
                <a:effectLst/>
                <a:latin typeface="+mn-lt"/>
                <a:ea typeface="+mn-ea"/>
                <a:cs typeface="+mn-cs"/>
              </a:rPr>
              <a:t>• In 2010, OCR sent a Dear Colleague Letter to college and</a:t>
            </a:r>
          </a:p>
          <a:p>
            <a:r>
              <a:rPr lang="en-US" sz="1200" kern="1200" dirty="0">
                <a:solidFill>
                  <a:schemeClr val="tx1"/>
                </a:solidFill>
                <a:effectLst/>
                <a:latin typeface="+mn-lt"/>
                <a:ea typeface="+mn-ea"/>
                <a:cs typeface="+mn-cs"/>
              </a:rPr>
              <a:t>university presidents letting them know what their accessibility</a:t>
            </a:r>
          </a:p>
          <a:p>
            <a:r>
              <a:rPr lang="en-US" sz="1200" kern="1200" dirty="0">
                <a:solidFill>
                  <a:schemeClr val="tx1"/>
                </a:solidFill>
                <a:effectLst/>
                <a:latin typeface="+mn-lt"/>
                <a:ea typeface="+mn-ea"/>
                <a:cs typeface="+mn-cs"/>
              </a:rPr>
              <a:t>obligations were to college students with respect to an</a:t>
            </a:r>
          </a:p>
          <a:p>
            <a:r>
              <a:rPr lang="en-US" sz="1200" kern="1200" dirty="0">
                <a:solidFill>
                  <a:schemeClr val="tx1"/>
                </a:solidFill>
                <a:effectLst/>
                <a:latin typeface="+mn-lt"/>
                <a:ea typeface="+mn-ea"/>
                <a:cs typeface="+mn-cs"/>
              </a:rPr>
              <a:t>electronic reader they were using.</a:t>
            </a:r>
          </a:p>
          <a:p>
            <a:r>
              <a:rPr lang="en-US" sz="1200" kern="1200" dirty="0">
                <a:solidFill>
                  <a:schemeClr val="tx1"/>
                </a:solidFill>
                <a:effectLst/>
                <a:latin typeface="+mn-lt"/>
                <a:ea typeface="+mn-ea"/>
                <a:cs typeface="+mn-cs"/>
              </a:rPr>
              <a:t>• OCR instructed that reasonable accommodations or</a:t>
            </a:r>
          </a:p>
          <a:p>
            <a:r>
              <a:rPr lang="en-US" sz="1200" kern="1200" dirty="0">
                <a:solidFill>
                  <a:schemeClr val="tx1"/>
                </a:solidFill>
                <a:effectLst/>
                <a:latin typeface="+mn-lt"/>
                <a:ea typeface="+mn-ea"/>
                <a:cs typeface="+mn-cs"/>
              </a:rPr>
              <a:t>modifications need to be made so that a student can acquire</a:t>
            </a:r>
          </a:p>
          <a:p>
            <a:r>
              <a:rPr lang="en-US" sz="1200" kern="1200" dirty="0">
                <a:solidFill>
                  <a:schemeClr val="tx1"/>
                </a:solidFill>
                <a:effectLst/>
                <a:latin typeface="+mn-lt"/>
                <a:ea typeface="+mn-ea"/>
                <a:cs typeface="+mn-cs"/>
              </a:rPr>
              <a:t>the same information, engage in the same interactions, and</a:t>
            </a:r>
          </a:p>
          <a:p>
            <a:r>
              <a:rPr lang="en-US" sz="1200" kern="1200" dirty="0">
                <a:solidFill>
                  <a:schemeClr val="tx1"/>
                </a:solidFill>
                <a:effectLst/>
                <a:latin typeface="+mn-lt"/>
                <a:ea typeface="+mn-ea"/>
                <a:cs typeface="+mn-cs"/>
              </a:rPr>
              <a:t>enjoy the same services as sighted students with substantially</a:t>
            </a:r>
          </a:p>
          <a:p>
            <a:r>
              <a:rPr lang="en-US" sz="1200" kern="1200" dirty="0">
                <a:solidFill>
                  <a:schemeClr val="tx1"/>
                </a:solidFill>
                <a:effectLst/>
                <a:latin typeface="+mn-lt"/>
                <a:ea typeface="+mn-ea"/>
                <a:cs typeface="+mn-cs"/>
              </a:rPr>
              <a:t>equivalent ease of use in the event a device is not readily</a:t>
            </a:r>
          </a:p>
          <a:p>
            <a:r>
              <a:rPr lang="en-US" sz="1200" kern="1200" dirty="0">
                <a:solidFill>
                  <a:schemeClr val="tx1"/>
                </a:solidFill>
                <a:effectLst/>
                <a:latin typeface="+mn-lt"/>
                <a:ea typeface="+mn-ea"/>
                <a:cs typeface="+mn-cs"/>
              </a:rPr>
              <a:t>accessible to students with disabilities.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OCR EXPANDS SCOPE TO K-12 SCHOOLS</a:t>
            </a:r>
          </a:p>
          <a:p>
            <a:r>
              <a:rPr lang="en-US" sz="1200" kern="1200" dirty="0">
                <a:solidFill>
                  <a:schemeClr val="tx1"/>
                </a:solidFill>
                <a:effectLst/>
                <a:latin typeface="+mn-lt"/>
                <a:ea typeface="+mn-ea"/>
                <a:cs typeface="+mn-cs"/>
              </a:rPr>
              <a:t>• In May 2011, OCR followed up with a similar Dear Colleague</a:t>
            </a:r>
          </a:p>
          <a:p>
            <a:r>
              <a:rPr lang="en-US" sz="1200" kern="1200" dirty="0">
                <a:solidFill>
                  <a:schemeClr val="tx1"/>
                </a:solidFill>
                <a:effectLst/>
                <a:latin typeface="+mn-lt"/>
                <a:ea typeface="+mn-ea"/>
                <a:cs typeface="+mn-cs"/>
              </a:rPr>
              <a:t>Letter that clarified that the question of equal access under the</a:t>
            </a:r>
          </a:p>
          <a:p>
            <a:r>
              <a:rPr lang="en-US" sz="1200" kern="1200" dirty="0">
                <a:solidFill>
                  <a:schemeClr val="tx1"/>
                </a:solidFill>
                <a:effectLst/>
                <a:latin typeface="+mn-lt"/>
                <a:ea typeface="+mn-ea"/>
                <a:cs typeface="+mn-cs"/>
              </a:rPr>
              <a:t>ADA and Section 504 is much broader than the of use of a</a:t>
            </a:r>
          </a:p>
          <a:p>
            <a:r>
              <a:rPr lang="en-US" sz="1200" kern="1200" dirty="0">
                <a:solidFill>
                  <a:schemeClr val="tx1"/>
                </a:solidFill>
                <a:effectLst/>
                <a:latin typeface="+mn-lt"/>
                <a:ea typeface="+mn-ea"/>
                <a:cs typeface="+mn-cs"/>
              </a:rPr>
              <a:t>specific electronic reader and includes all areas of online</a:t>
            </a:r>
          </a:p>
          <a:p>
            <a:r>
              <a:rPr lang="en-US" sz="1200" kern="1200" dirty="0">
                <a:solidFill>
                  <a:schemeClr val="tx1"/>
                </a:solidFill>
                <a:effectLst/>
                <a:latin typeface="+mn-lt"/>
                <a:ea typeface="+mn-ea"/>
                <a:cs typeface="+mn-cs"/>
              </a:rPr>
              <a:t>content.</a:t>
            </a:r>
          </a:p>
          <a:p>
            <a:r>
              <a:rPr lang="en-US" sz="1200" kern="1200" dirty="0">
                <a:solidFill>
                  <a:schemeClr val="tx1"/>
                </a:solidFill>
                <a:effectLst/>
                <a:latin typeface="+mn-lt"/>
                <a:ea typeface="+mn-ea"/>
                <a:cs typeface="+mn-cs"/>
              </a:rPr>
              <a:t>• Moreover, elementary and secondary students must also</a:t>
            </a:r>
          </a:p>
          <a:p>
            <a:r>
              <a:rPr lang="en-US" sz="1200" kern="1200" dirty="0">
                <a:solidFill>
                  <a:schemeClr val="tx1"/>
                </a:solidFill>
                <a:effectLst/>
                <a:latin typeface="+mn-lt"/>
                <a:ea typeface="+mn-ea"/>
                <a:cs typeface="+mn-cs"/>
              </a:rPr>
              <a:t>receive the same benefits, services, and opportunities afforded</a:t>
            </a:r>
          </a:p>
          <a:p>
            <a:r>
              <a:rPr lang="en-US" sz="1200" kern="1200" dirty="0">
                <a:solidFill>
                  <a:schemeClr val="tx1"/>
                </a:solidFill>
                <a:effectLst/>
                <a:latin typeface="+mn-lt"/>
                <a:ea typeface="+mn-ea"/>
                <a:cs typeface="+mn-cs"/>
              </a:rPr>
              <a:t>by online technology as their non-disabled peers.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4</a:t>
            </a:fld>
            <a:endParaRPr lang="en-US"/>
          </a:p>
        </p:txBody>
      </p:sp>
    </p:spTree>
    <p:extLst>
      <p:ext uri="{BB962C8B-B14F-4D97-AF65-F5344CB8AC3E}">
        <p14:creationId xmlns:p14="http://schemas.microsoft.com/office/powerpoint/2010/main" val="1481787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41</a:t>
            </a:fld>
            <a:endParaRPr lang="en-US"/>
          </a:p>
        </p:txBody>
      </p:sp>
    </p:spTree>
    <p:extLst>
      <p:ext uri="{BB962C8B-B14F-4D97-AF65-F5344CB8AC3E}">
        <p14:creationId xmlns:p14="http://schemas.microsoft.com/office/powerpoint/2010/main" val="250032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42</a:t>
            </a:fld>
            <a:endParaRPr lang="en-US"/>
          </a:p>
        </p:txBody>
      </p:sp>
    </p:spTree>
    <p:extLst>
      <p:ext uri="{BB962C8B-B14F-4D97-AF65-F5344CB8AC3E}">
        <p14:creationId xmlns:p14="http://schemas.microsoft.com/office/powerpoint/2010/main" val="2061518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43</a:t>
            </a:fld>
            <a:endParaRPr lang="en-US"/>
          </a:p>
        </p:txBody>
      </p:sp>
    </p:spTree>
    <p:extLst>
      <p:ext uri="{BB962C8B-B14F-4D97-AF65-F5344CB8AC3E}">
        <p14:creationId xmlns:p14="http://schemas.microsoft.com/office/powerpoint/2010/main" val="1695863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44</a:t>
            </a:fld>
            <a:endParaRPr lang="en-US"/>
          </a:p>
        </p:txBody>
      </p:sp>
    </p:spTree>
    <p:extLst>
      <p:ext uri="{BB962C8B-B14F-4D97-AF65-F5344CB8AC3E}">
        <p14:creationId xmlns:p14="http://schemas.microsoft.com/office/powerpoint/2010/main" val="1825928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45</a:t>
            </a:fld>
            <a:endParaRPr lang="en-US"/>
          </a:p>
        </p:txBody>
      </p:sp>
    </p:spTree>
    <p:extLst>
      <p:ext uri="{BB962C8B-B14F-4D97-AF65-F5344CB8AC3E}">
        <p14:creationId xmlns:p14="http://schemas.microsoft.com/office/powerpoint/2010/main" val="836983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LACK OF AUDIO DESCRIPTIONS IN VIDEOS</a:t>
            </a:r>
          </a:p>
          <a:p>
            <a:r>
              <a:rPr lang="en-US" sz="1200" kern="1200" dirty="0">
                <a:solidFill>
                  <a:schemeClr val="tx1"/>
                </a:solidFill>
                <a:effectLst/>
                <a:latin typeface="+mn-lt"/>
                <a:ea typeface="+mn-ea"/>
                <a:cs typeface="+mn-cs"/>
              </a:rPr>
              <a:t>• If significant information that is presented visually within a</a:t>
            </a:r>
          </a:p>
          <a:p>
            <a:r>
              <a:rPr lang="en-US" sz="1200" kern="1200" dirty="0">
                <a:solidFill>
                  <a:schemeClr val="tx1"/>
                </a:solidFill>
                <a:effectLst/>
                <a:latin typeface="+mn-lt"/>
                <a:ea typeface="+mn-ea"/>
                <a:cs typeface="+mn-cs"/>
              </a:rPr>
              <a:t>video is not discernable from the dialogue or audio track, audio</a:t>
            </a:r>
          </a:p>
          <a:p>
            <a:r>
              <a:rPr lang="en-US" sz="1200" kern="1200" dirty="0">
                <a:solidFill>
                  <a:schemeClr val="tx1"/>
                </a:solidFill>
                <a:effectLst/>
                <a:latin typeface="+mn-lt"/>
                <a:ea typeface="+mn-ea"/>
                <a:cs typeface="+mn-cs"/>
              </a:rPr>
              <a:t>descriptions (verbal descriptions of the actions and images in</a:t>
            </a:r>
          </a:p>
          <a:p>
            <a:r>
              <a:rPr lang="en-US" sz="1200" kern="1200" dirty="0">
                <a:solidFill>
                  <a:schemeClr val="tx1"/>
                </a:solidFill>
                <a:effectLst/>
                <a:latin typeface="+mn-lt"/>
                <a:ea typeface="+mn-ea"/>
                <a:cs typeface="+mn-cs"/>
              </a:rPr>
              <a:t>the video) must be included in order to allow individuals who</a:t>
            </a:r>
          </a:p>
          <a:p>
            <a:r>
              <a:rPr lang="en-US" sz="1200" kern="1200" dirty="0">
                <a:solidFill>
                  <a:schemeClr val="tx1"/>
                </a:solidFill>
                <a:effectLst/>
                <a:latin typeface="+mn-lt"/>
                <a:ea typeface="+mn-ea"/>
                <a:cs typeface="+mn-cs"/>
              </a:rPr>
              <a:t>are blind or have low vision to access the information.</a:t>
            </a:r>
          </a:p>
          <a:p>
            <a:r>
              <a:rPr lang="en-US" sz="1200" kern="1200" dirty="0">
                <a:solidFill>
                  <a:schemeClr val="tx1"/>
                </a:solidFill>
                <a:effectLst/>
                <a:latin typeface="+mn-lt"/>
                <a:ea typeface="+mn-ea"/>
                <a:cs typeface="+mn-cs"/>
              </a:rPr>
              <a:t>• Solution: Include Audio Descriptions and Captions</a:t>
            </a:r>
          </a:p>
          <a:p>
            <a:r>
              <a:rPr lang="en-US" sz="1200" kern="1200" dirty="0">
                <a:solidFill>
                  <a:schemeClr val="tx1"/>
                </a:solidFill>
                <a:effectLst/>
                <a:latin typeface="+mn-lt"/>
                <a:ea typeface="+mn-ea"/>
                <a:cs typeface="+mn-cs"/>
              </a:rPr>
              <a:t>• Videos need to incorporate features that make them</a:t>
            </a:r>
          </a:p>
          <a:p>
            <a:r>
              <a:rPr lang="en-US" sz="1200" kern="1200" dirty="0">
                <a:solidFill>
                  <a:schemeClr val="tx1"/>
                </a:solidFill>
                <a:effectLst/>
                <a:latin typeface="+mn-lt"/>
                <a:ea typeface="+mn-ea"/>
                <a:cs typeface="+mn-cs"/>
              </a:rPr>
              <a:t>accessible to everyone. Provide audio descriptions of images</a:t>
            </a:r>
          </a:p>
          <a:p>
            <a:r>
              <a:rPr lang="en-US" sz="1200" kern="1200" dirty="0">
                <a:solidFill>
                  <a:schemeClr val="tx1"/>
                </a:solidFill>
                <a:effectLst/>
                <a:latin typeface="+mn-lt"/>
                <a:ea typeface="+mn-ea"/>
                <a:cs typeface="+mn-cs"/>
              </a:rPr>
              <a:t>(including changes in setting, gestures, and other details).</a:t>
            </a:r>
          </a:p>
          <a:p>
            <a:r>
              <a:rPr lang="en-US" sz="1200" kern="1200" dirty="0">
                <a:solidFill>
                  <a:schemeClr val="tx1"/>
                </a:solidFill>
                <a:effectLst/>
                <a:latin typeface="+mn-lt"/>
                <a:ea typeface="+mn-ea"/>
                <a:cs typeface="+mn-cs"/>
              </a:rPr>
              <a:t>• Provide text captions synchronized with the video images to</a:t>
            </a:r>
          </a:p>
          <a:p>
            <a:r>
              <a:rPr lang="en-US" sz="1200" kern="1200" dirty="0">
                <a:solidFill>
                  <a:schemeClr val="tx1"/>
                </a:solidFill>
                <a:effectLst/>
                <a:latin typeface="+mn-lt"/>
                <a:ea typeface="+mn-ea"/>
                <a:cs typeface="+mn-cs"/>
              </a:rPr>
              <a:t>make videos and audio tracks accessible to people who are</a:t>
            </a:r>
          </a:p>
          <a:p>
            <a:r>
              <a:rPr lang="en-US" sz="1200" kern="1200" dirty="0">
                <a:solidFill>
                  <a:schemeClr val="tx1"/>
                </a:solidFill>
                <a:effectLst/>
                <a:latin typeface="+mn-lt"/>
                <a:ea typeface="+mn-ea"/>
                <a:cs typeface="+mn-cs"/>
              </a:rPr>
              <a:t>deaf or hard of hearing.</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CAPTIONS ON VIDEOS</a:t>
            </a:r>
          </a:p>
          <a:p>
            <a:r>
              <a:rPr lang="en-US" sz="1200" kern="1200" dirty="0">
                <a:solidFill>
                  <a:schemeClr val="tx1"/>
                </a:solidFill>
                <a:effectLst/>
                <a:latin typeface="+mn-lt"/>
                <a:ea typeface="+mn-ea"/>
                <a:cs typeface="+mn-cs"/>
              </a:rPr>
              <a:t>All videos should be captioned.</a:t>
            </a:r>
          </a:p>
          <a:p>
            <a:r>
              <a:rPr lang="en-US" sz="1200" kern="1200" dirty="0">
                <a:solidFill>
                  <a:schemeClr val="tx1"/>
                </a:solidFill>
                <a:effectLst/>
                <a:latin typeface="+mn-lt"/>
                <a:ea typeface="+mn-ea"/>
                <a:cs typeface="+mn-cs"/>
              </a:rPr>
              <a:t>• Captions should provide a verbatim, textual equivalent of the</a:t>
            </a:r>
          </a:p>
          <a:p>
            <a:r>
              <a:rPr lang="en-US" sz="1200" kern="1200" dirty="0">
                <a:solidFill>
                  <a:schemeClr val="tx1"/>
                </a:solidFill>
                <a:effectLst/>
                <a:latin typeface="+mn-lt"/>
                <a:ea typeface="+mn-ea"/>
                <a:cs typeface="+mn-cs"/>
              </a:rPr>
              <a:t>auditory information and should be synchronized so that a</a:t>
            </a:r>
          </a:p>
          <a:p>
            <a:r>
              <a:rPr lang="en-US" sz="1200" kern="1200" dirty="0">
                <a:solidFill>
                  <a:schemeClr val="tx1"/>
                </a:solidFill>
                <a:effectLst/>
                <a:latin typeface="+mn-lt"/>
                <a:ea typeface="+mn-ea"/>
                <a:cs typeface="+mn-cs"/>
              </a:rPr>
              <a:t>person reading captions can watch the speakers on the video</a:t>
            </a:r>
          </a:p>
          <a:p>
            <a:r>
              <a:rPr lang="en-US" sz="1200" kern="1200" dirty="0">
                <a:solidFill>
                  <a:schemeClr val="tx1"/>
                </a:solidFill>
                <a:effectLst/>
                <a:latin typeface="+mn-lt"/>
                <a:ea typeface="+mn-ea"/>
                <a:cs typeface="+mn-cs"/>
              </a:rPr>
              <a:t>and associate the speech with relevant body language.</a:t>
            </a:r>
          </a:p>
          <a:p>
            <a:r>
              <a:rPr lang="en-US" sz="1200" kern="1200" dirty="0">
                <a:solidFill>
                  <a:schemeClr val="tx1"/>
                </a:solidFill>
                <a:effectLst/>
                <a:latin typeface="+mn-lt"/>
                <a:ea typeface="+mn-ea"/>
                <a:cs typeface="+mn-cs"/>
              </a:rPr>
              <a:t>• Schools should be wary of using the default YouTube captions,</a:t>
            </a:r>
          </a:p>
          <a:p>
            <a:r>
              <a:rPr lang="en-US" sz="1200" kern="1200" dirty="0">
                <a:solidFill>
                  <a:schemeClr val="tx1"/>
                </a:solidFill>
                <a:effectLst/>
                <a:latin typeface="+mn-lt"/>
                <a:ea typeface="+mn-ea"/>
                <a:cs typeface="+mn-cs"/>
              </a:rPr>
              <a:t>as they may be incomplete or inaccurate.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ACCESS TO CONTROL PANELS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VIDEOS</a:t>
            </a:r>
          </a:p>
          <a:p>
            <a:r>
              <a:rPr lang="en-US" sz="1200" kern="1200" dirty="0">
                <a:solidFill>
                  <a:schemeClr val="tx1"/>
                </a:solidFill>
                <a:effectLst/>
                <a:latin typeface="+mn-lt"/>
                <a:ea typeface="+mn-ea"/>
                <a:cs typeface="+mn-cs"/>
              </a:rPr>
              <a:t>• When a video’s control panel (play, stop, volume, etc.) can only</a:t>
            </a:r>
          </a:p>
          <a:p>
            <a:r>
              <a:rPr lang="en-US" sz="1200" kern="1200" dirty="0">
                <a:solidFill>
                  <a:schemeClr val="tx1"/>
                </a:solidFill>
                <a:effectLst/>
                <a:latin typeface="+mn-lt"/>
                <a:ea typeface="+mn-ea"/>
                <a:cs typeface="+mn-cs"/>
              </a:rPr>
              <a:t>be seen when the user’s mouse hovers over the video, keyboard</a:t>
            </a:r>
          </a:p>
          <a:p>
            <a:r>
              <a:rPr lang="en-US" sz="1200" kern="1200" dirty="0">
                <a:solidFill>
                  <a:schemeClr val="tx1"/>
                </a:solidFill>
                <a:effectLst/>
                <a:latin typeface="+mn-lt"/>
                <a:ea typeface="+mn-ea"/>
                <a:cs typeface="+mn-cs"/>
              </a:rPr>
              <a:t>users may not be able to see or interact with the controls.</a:t>
            </a:r>
          </a:p>
          <a:p>
            <a:r>
              <a:rPr lang="en-US" sz="1200" kern="1200" dirty="0">
                <a:solidFill>
                  <a:schemeClr val="tx1"/>
                </a:solidFill>
                <a:effectLst/>
                <a:latin typeface="+mn-lt"/>
                <a:ea typeface="+mn-ea"/>
                <a:cs typeface="+mn-cs"/>
              </a:rPr>
              <a:t>• Solution: Control panels must be accessible by keyboard users</a:t>
            </a:r>
          </a:p>
          <a:p>
            <a:r>
              <a:rPr lang="en-US" sz="1200" kern="1200" dirty="0">
                <a:solidFill>
                  <a:schemeClr val="tx1"/>
                </a:solidFill>
                <a:effectLst/>
                <a:latin typeface="+mn-lt"/>
                <a:ea typeface="+mn-ea"/>
                <a:cs typeface="+mn-cs"/>
              </a:rPr>
              <a:t>and must be properly identified to allow those using assistive</a:t>
            </a:r>
          </a:p>
          <a:p>
            <a:r>
              <a:rPr lang="en-US" sz="1200" kern="1200" dirty="0">
                <a:solidFill>
                  <a:schemeClr val="tx1"/>
                </a:solidFill>
                <a:effectLst/>
                <a:latin typeface="+mn-lt"/>
                <a:ea typeface="+mn-ea"/>
                <a:cs typeface="+mn-cs"/>
              </a:rPr>
              <a:t>technology to operate the controls.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LACK OF ALTERNATIVE TEXT ON IMAGES</a:t>
            </a:r>
          </a:p>
          <a:p>
            <a:r>
              <a:rPr lang="en-US" sz="1200" kern="1200" dirty="0">
                <a:solidFill>
                  <a:schemeClr val="tx1"/>
                </a:solidFill>
                <a:effectLst/>
                <a:latin typeface="+mn-lt"/>
                <a:ea typeface="+mn-ea"/>
                <a:cs typeface="+mn-cs"/>
              </a:rPr>
              <a:t>• Assistive technologies (such as screen reading software and</a:t>
            </a:r>
          </a:p>
          <a:p>
            <a:r>
              <a:rPr lang="en-US" sz="1200" kern="1200" dirty="0">
                <a:solidFill>
                  <a:schemeClr val="tx1"/>
                </a:solidFill>
                <a:effectLst/>
                <a:latin typeface="+mn-lt"/>
                <a:ea typeface="+mn-ea"/>
                <a:cs typeface="+mn-cs"/>
              </a:rPr>
              <a:t>refreshable Braille displays) utilized by people who are blind,</a:t>
            </a:r>
          </a:p>
          <a:p>
            <a:r>
              <a:rPr lang="en-US" sz="1200" kern="1200" dirty="0">
                <a:solidFill>
                  <a:schemeClr val="tx1"/>
                </a:solidFill>
                <a:effectLst/>
                <a:latin typeface="+mn-lt"/>
                <a:ea typeface="+mn-ea"/>
                <a:cs typeface="+mn-cs"/>
              </a:rPr>
              <a:t>have low vision, or have other disabilities that affect their</a:t>
            </a:r>
          </a:p>
          <a:p>
            <a:r>
              <a:rPr lang="en-US" sz="1200" kern="1200" dirty="0">
                <a:solidFill>
                  <a:schemeClr val="tx1"/>
                </a:solidFill>
                <a:effectLst/>
                <a:latin typeface="+mn-lt"/>
                <a:ea typeface="+mn-ea"/>
                <a:cs typeface="+mn-cs"/>
              </a:rPr>
              <a:t>ability to read a computer display cannot translate images into</a:t>
            </a:r>
          </a:p>
          <a:p>
            <a:r>
              <a:rPr lang="en-US" sz="1200" kern="1200" dirty="0">
                <a:solidFill>
                  <a:schemeClr val="tx1"/>
                </a:solidFill>
                <a:effectLst/>
                <a:latin typeface="+mn-lt"/>
                <a:ea typeface="+mn-ea"/>
                <a:cs typeface="+mn-cs"/>
              </a:rPr>
              <a:t>speech or Braille.</a:t>
            </a:r>
          </a:p>
          <a:p>
            <a:r>
              <a:rPr lang="en-US" sz="1200" kern="1200" dirty="0">
                <a:solidFill>
                  <a:schemeClr val="tx1"/>
                </a:solidFill>
                <a:effectLst/>
                <a:latin typeface="+mn-lt"/>
                <a:ea typeface="+mn-ea"/>
                <a:cs typeface="+mn-cs"/>
              </a:rPr>
              <a:t>• Because they only read text, screen readers and refreshable</a:t>
            </a:r>
          </a:p>
          <a:p>
            <a:r>
              <a:rPr lang="en-US" sz="1200" kern="1200" dirty="0">
                <a:solidFill>
                  <a:schemeClr val="tx1"/>
                </a:solidFill>
                <a:effectLst/>
                <a:latin typeface="+mn-lt"/>
                <a:ea typeface="+mn-ea"/>
                <a:cs typeface="+mn-cs"/>
              </a:rPr>
              <a:t>Braille displays cannot interpret photographs, charts, </a:t>
            </a:r>
            <a:r>
              <a:rPr lang="en-US" sz="1200" kern="1200" dirty="0" err="1">
                <a:solidFill>
                  <a:schemeClr val="tx1"/>
                </a:solidFill>
                <a:effectLst/>
                <a:latin typeface="+mn-lt"/>
                <a:ea typeface="+mn-ea"/>
                <a:cs typeface="+mn-cs"/>
              </a:rPr>
              <a:t>colorcoded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information, or other graphic elements on a webpage.</a:t>
            </a:r>
          </a:p>
          <a:p>
            <a:r>
              <a:rPr lang="en-US" sz="1200" kern="1200" dirty="0">
                <a:solidFill>
                  <a:schemeClr val="tx1"/>
                </a:solidFill>
                <a:effectLst/>
                <a:latin typeface="+mn-lt"/>
                <a:ea typeface="+mn-ea"/>
                <a:cs typeface="+mn-cs"/>
              </a:rPr>
              <a:t>• Solution: Add a Text Equivalent Description to Every</a:t>
            </a:r>
          </a:p>
          <a:p>
            <a:r>
              <a:rPr lang="en-US" sz="1200" kern="1200" dirty="0">
                <a:solidFill>
                  <a:schemeClr val="tx1"/>
                </a:solidFill>
                <a:effectLst/>
                <a:latin typeface="+mn-lt"/>
                <a:ea typeface="+mn-ea"/>
                <a:cs typeface="+mn-cs"/>
              </a:rPr>
              <a:t>Image.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DOCUMENTS POSTED IN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INACCESSIBLE FORMAT</a:t>
            </a:r>
          </a:p>
          <a:p>
            <a:r>
              <a:rPr lang="en-US" sz="1200" kern="1200" dirty="0">
                <a:solidFill>
                  <a:schemeClr val="tx1"/>
                </a:solidFill>
                <a:effectLst/>
                <a:latin typeface="+mn-lt"/>
                <a:ea typeface="+mn-ea"/>
                <a:cs typeface="+mn-cs"/>
              </a:rPr>
              <a:t>• PDF documents are often not accessible by people who need</a:t>
            </a:r>
          </a:p>
          <a:p>
            <a:r>
              <a:rPr lang="en-US" sz="1200" kern="1200" dirty="0">
                <a:solidFill>
                  <a:schemeClr val="tx1"/>
                </a:solidFill>
                <a:effectLst/>
                <a:latin typeface="+mn-lt"/>
                <a:ea typeface="+mn-ea"/>
                <a:cs typeface="+mn-cs"/>
              </a:rPr>
              <a:t>to use screen readers, text enlargement programs, and/or</a:t>
            </a:r>
          </a:p>
          <a:p>
            <a:r>
              <a:rPr lang="en-US" sz="1200" kern="1200" dirty="0">
                <a:solidFill>
                  <a:schemeClr val="tx1"/>
                </a:solidFill>
                <a:effectLst/>
                <a:latin typeface="+mn-lt"/>
                <a:ea typeface="+mn-ea"/>
                <a:cs typeface="+mn-cs"/>
              </a:rPr>
              <a:t>different color and font settings to read computer displays.</a:t>
            </a:r>
          </a:p>
          <a:p>
            <a:r>
              <a:rPr lang="en-US" sz="1200" kern="1200" dirty="0">
                <a:solidFill>
                  <a:schemeClr val="tx1"/>
                </a:solidFill>
                <a:effectLst/>
                <a:latin typeface="+mn-lt"/>
                <a:ea typeface="+mn-ea"/>
                <a:cs typeface="+mn-cs"/>
              </a:rPr>
              <a:t>• Documents must contain embedded text either by converting</a:t>
            </a:r>
          </a:p>
          <a:p>
            <a:r>
              <a:rPr lang="en-US" sz="1200" kern="1200" dirty="0">
                <a:solidFill>
                  <a:schemeClr val="tx1"/>
                </a:solidFill>
                <a:effectLst/>
                <a:latin typeface="+mn-lt"/>
                <a:ea typeface="+mn-ea"/>
                <a:cs typeface="+mn-cs"/>
              </a:rPr>
              <a:t>from an electronic source or applying optical character</a:t>
            </a:r>
          </a:p>
          <a:p>
            <a:r>
              <a:rPr lang="en-US" sz="1200" kern="1200" dirty="0">
                <a:solidFill>
                  <a:schemeClr val="tx1"/>
                </a:solidFill>
                <a:effectLst/>
                <a:latin typeface="+mn-lt"/>
                <a:ea typeface="+mn-ea"/>
                <a:cs typeface="+mn-cs"/>
              </a:rPr>
              <a:t>resolution so that screen readers are able to copy or extract the</a:t>
            </a:r>
          </a:p>
          <a:p>
            <a:r>
              <a:rPr lang="en-US" sz="1200" kern="1200" dirty="0">
                <a:solidFill>
                  <a:schemeClr val="tx1"/>
                </a:solidFill>
                <a:effectLst/>
                <a:latin typeface="+mn-lt"/>
                <a:ea typeface="+mn-ea"/>
                <a:cs typeface="+mn-cs"/>
              </a:rPr>
              <a:t>document’s text.</a:t>
            </a:r>
          </a:p>
          <a:p>
            <a:r>
              <a:rPr lang="en-US" sz="1200" kern="1200" dirty="0">
                <a:solidFill>
                  <a:schemeClr val="tx1"/>
                </a:solidFill>
                <a:effectLst/>
                <a:latin typeface="+mn-lt"/>
                <a:ea typeface="+mn-ea"/>
                <a:cs typeface="+mn-cs"/>
              </a:rPr>
              <a:t>• Solution: Post Documents in a Text-Based Format.</a:t>
            </a:r>
          </a:p>
          <a:p>
            <a:r>
              <a:rPr lang="en-US" sz="1200" kern="1200" dirty="0">
                <a:solidFill>
                  <a:schemeClr val="tx1"/>
                </a:solidFill>
                <a:effectLst/>
                <a:latin typeface="+mn-lt"/>
                <a:ea typeface="+mn-ea"/>
                <a:cs typeface="+mn-cs"/>
              </a:rPr>
              <a:t>• Provide documents in an alternative text-based format, such</a:t>
            </a:r>
          </a:p>
          <a:p>
            <a:r>
              <a:rPr lang="en-US" sz="1200" kern="1200" dirty="0">
                <a:solidFill>
                  <a:schemeClr val="tx1"/>
                </a:solidFill>
                <a:effectLst/>
                <a:latin typeface="+mn-lt"/>
                <a:ea typeface="+mn-ea"/>
                <a:cs typeface="+mn-cs"/>
              </a:rPr>
              <a:t>as HTML or RTF (Rich Text Format), in addition to PDF.</a:t>
            </a:r>
          </a:p>
          <a:p>
            <a:r>
              <a:rPr lang="en-US" sz="1200" kern="1200" dirty="0">
                <a:solidFill>
                  <a:schemeClr val="tx1"/>
                </a:solidFill>
                <a:effectLst/>
                <a:latin typeface="+mn-lt"/>
                <a:ea typeface="+mn-ea"/>
                <a:cs typeface="+mn-cs"/>
              </a:rPr>
              <a:t>• Text-based formats are the most compatible with assistive</a:t>
            </a:r>
          </a:p>
          <a:p>
            <a:r>
              <a:rPr lang="en-US" sz="1200" kern="1200" dirty="0">
                <a:solidFill>
                  <a:schemeClr val="tx1"/>
                </a:solidFill>
                <a:effectLst/>
                <a:latin typeface="+mn-lt"/>
                <a:ea typeface="+mn-ea"/>
                <a:cs typeface="+mn-cs"/>
              </a:rPr>
              <a:t>technologies.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IMPROPERLY STRUCTURED DATA TABLES</a:t>
            </a:r>
          </a:p>
          <a:p>
            <a:r>
              <a:rPr lang="en-US" sz="1200" kern="1200" dirty="0">
                <a:solidFill>
                  <a:schemeClr val="tx1"/>
                </a:solidFill>
                <a:effectLst/>
                <a:latin typeface="+mn-lt"/>
                <a:ea typeface="+mn-ea"/>
                <a:cs typeface="+mn-cs"/>
              </a:rPr>
              <a:t>• In order for data tables to be appropriately accessible to</a:t>
            </a:r>
          </a:p>
          <a:p>
            <a:r>
              <a:rPr lang="en-US" sz="1200" kern="1200" dirty="0">
                <a:solidFill>
                  <a:schemeClr val="tx1"/>
                </a:solidFill>
                <a:effectLst/>
                <a:latin typeface="+mn-lt"/>
                <a:ea typeface="+mn-ea"/>
                <a:cs typeface="+mn-cs"/>
              </a:rPr>
              <a:t>students using screen readers, the tables must have the proper</a:t>
            </a:r>
          </a:p>
          <a:p>
            <a:r>
              <a:rPr lang="en-US" sz="1200" kern="1200" dirty="0">
                <a:solidFill>
                  <a:schemeClr val="tx1"/>
                </a:solidFill>
                <a:effectLst/>
                <a:latin typeface="+mn-lt"/>
                <a:ea typeface="+mn-ea"/>
                <a:cs typeface="+mn-cs"/>
              </a:rPr>
              <a:t>markup designation in </a:t>
            </a:r>
            <a:r>
              <a:rPr lang="en-US" sz="1200" kern="1200" dirty="0" err="1">
                <a:solidFill>
                  <a:schemeClr val="tx1"/>
                </a:solidFill>
                <a:effectLst/>
                <a:latin typeface="+mn-lt"/>
                <a:ea typeface="+mn-ea"/>
                <a:cs typeface="+mn-cs"/>
              </a:rPr>
              <a:t>HyperText</a:t>
            </a:r>
            <a:r>
              <a:rPr lang="en-US" sz="1200" kern="1200" dirty="0">
                <a:solidFill>
                  <a:schemeClr val="tx1"/>
                </a:solidFill>
                <a:effectLst/>
                <a:latin typeface="+mn-lt"/>
                <a:ea typeface="+mn-ea"/>
                <a:cs typeface="+mn-cs"/>
              </a:rPr>
              <a:t> Markup Language (HTML).</a:t>
            </a:r>
          </a:p>
          <a:p>
            <a:r>
              <a:rPr lang="en-US" sz="1200" kern="1200" dirty="0">
                <a:solidFill>
                  <a:schemeClr val="tx1"/>
                </a:solidFill>
                <a:effectLst/>
                <a:latin typeface="+mn-lt"/>
                <a:ea typeface="+mn-ea"/>
                <a:cs typeface="+mn-cs"/>
              </a:rPr>
              <a:t>• This allows users of screen readers to hear the column and</a:t>
            </a:r>
          </a:p>
          <a:p>
            <a:r>
              <a:rPr lang="en-US" sz="1200" kern="1200" dirty="0">
                <a:solidFill>
                  <a:schemeClr val="tx1"/>
                </a:solidFill>
                <a:effectLst/>
                <a:latin typeface="+mn-lt"/>
                <a:ea typeface="+mn-ea"/>
                <a:cs typeface="+mn-cs"/>
              </a:rPr>
              <a:t>row headers spoken to them as they navigate through each cell</a:t>
            </a:r>
          </a:p>
          <a:p>
            <a:r>
              <a:rPr lang="en-US" sz="1200" kern="1200" dirty="0">
                <a:solidFill>
                  <a:schemeClr val="tx1"/>
                </a:solidFill>
                <a:effectLst/>
                <a:latin typeface="+mn-lt"/>
                <a:ea typeface="+mn-ea"/>
                <a:cs typeface="+mn-cs"/>
              </a:rPr>
              <a:t>of a data table.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IMPROPERLY FORMATTED AND LABELED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FORM FIELDS</a:t>
            </a:r>
          </a:p>
          <a:p>
            <a:r>
              <a:rPr lang="en-US" sz="1200" kern="1200" dirty="0">
                <a:solidFill>
                  <a:schemeClr val="tx1"/>
                </a:solidFill>
                <a:effectLst/>
                <a:latin typeface="+mn-lt"/>
                <a:ea typeface="+mn-ea"/>
                <a:cs typeface="+mn-cs"/>
              </a:rPr>
              <a:t>• Forms should allow people utilizing assistive technology to</a:t>
            </a:r>
          </a:p>
          <a:p>
            <a:r>
              <a:rPr lang="en-US" sz="1200" kern="1200" dirty="0">
                <a:solidFill>
                  <a:schemeClr val="tx1"/>
                </a:solidFill>
                <a:effectLst/>
                <a:latin typeface="+mn-lt"/>
                <a:ea typeface="+mn-ea"/>
                <a:cs typeface="+mn-cs"/>
              </a:rPr>
              <a:t>access the information, field elements, and functionality</a:t>
            </a:r>
          </a:p>
          <a:p>
            <a:r>
              <a:rPr lang="en-US" sz="1200" kern="1200" dirty="0">
                <a:solidFill>
                  <a:schemeClr val="tx1"/>
                </a:solidFill>
                <a:effectLst/>
                <a:latin typeface="+mn-lt"/>
                <a:ea typeface="+mn-ea"/>
                <a:cs typeface="+mn-cs"/>
              </a:rPr>
              <a:t>required for completion and submission of the form.</a:t>
            </a:r>
          </a:p>
          <a:p>
            <a:r>
              <a:rPr lang="en-US" sz="1200" kern="1200" dirty="0">
                <a:solidFill>
                  <a:schemeClr val="tx1"/>
                </a:solidFill>
                <a:effectLst/>
                <a:latin typeface="+mn-lt"/>
                <a:ea typeface="+mn-ea"/>
                <a:cs typeface="+mn-cs"/>
              </a:rPr>
              <a:t>• For example, if the first box of a form asks for a student’s first</a:t>
            </a:r>
          </a:p>
          <a:p>
            <a:r>
              <a:rPr lang="en-US" sz="1200" kern="1200" dirty="0">
                <a:solidFill>
                  <a:schemeClr val="tx1"/>
                </a:solidFill>
                <a:effectLst/>
                <a:latin typeface="+mn-lt"/>
                <a:ea typeface="+mn-ea"/>
                <a:cs typeface="+mn-cs"/>
              </a:rPr>
              <a:t>name, the words “first name” should be associated with the</a:t>
            </a:r>
          </a:p>
          <a:p>
            <a:r>
              <a:rPr lang="en-US" sz="1200" kern="1200" dirty="0">
                <a:solidFill>
                  <a:schemeClr val="tx1"/>
                </a:solidFill>
                <a:effectLst/>
                <a:latin typeface="+mn-lt"/>
                <a:ea typeface="+mn-ea"/>
                <a:cs typeface="+mn-cs"/>
              </a:rPr>
              <a:t>input box; otherwise, someone using assistive technology</a:t>
            </a:r>
          </a:p>
          <a:p>
            <a:r>
              <a:rPr lang="en-US" sz="1200" kern="1200" dirty="0">
                <a:solidFill>
                  <a:schemeClr val="tx1"/>
                </a:solidFill>
                <a:effectLst/>
                <a:latin typeface="+mn-lt"/>
                <a:ea typeface="+mn-ea"/>
                <a:cs typeface="+mn-cs"/>
              </a:rPr>
              <a:t>would not know what information should be typed in the box.</a:t>
            </a:r>
          </a:p>
          <a:p>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IMPROPER CONTRAST BETWEEN</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AND FOREGROUND COLORS</a:t>
            </a:r>
          </a:p>
          <a:p>
            <a:r>
              <a:rPr lang="en-US" sz="1200" kern="1200" dirty="0">
                <a:solidFill>
                  <a:schemeClr val="tx1"/>
                </a:solidFill>
                <a:effectLst/>
                <a:latin typeface="+mn-lt"/>
                <a:ea typeface="+mn-ea"/>
                <a:cs typeface="+mn-cs"/>
              </a:rPr>
              <a:t>• Color and font settings on each web page must be able to be</a:t>
            </a:r>
          </a:p>
          <a:p>
            <a:r>
              <a:rPr lang="en-US" sz="1200" kern="1200" dirty="0">
                <a:solidFill>
                  <a:schemeClr val="tx1"/>
                </a:solidFill>
                <a:effectLst/>
                <a:latin typeface="+mn-lt"/>
                <a:ea typeface="+mn-ea"/>
                <a:cs typeface="+mn-cs"/>
              </a:rPr>
              <a:t>manipulated so that users with low vision can make pages</a:t>
            </a:r>
          </a:p>
          <a:p>
            <a:r>
              <a:rPr lang="en-US" sz="1200" kern="1200" dirty="0">
                <a:solidFill>
                  <a:schemeClr val="tx1"/>
                </a:solidFill>
                <a:effectLst/>
                <a:latin typeface="+mn-lt"/>
                <a:ea typeface="+mn-ea"/>
                <a:cs typeface="+mn-cs"/>
              </a:rPr>
              <a:t>readable.</a:t>
            </a:r>
          </a:p>
          <a:p>
            <a:r>
              <a:rPr lang="en-US" sz="1200" kern="1200" dirty="0">
                <a:solidFill>
                  <a:schemeClr val="tx1"/>
                </a:solidFill>
                <a:effectLst/>
                <a:latin typeface="+mn-lt"/>
                <a:ea typeface="+mn-ea"/>
                <a:cs typeface="+mn-cs"/>
              </a:rPr>
              <a:t>• Solution: Avoid Dictating Colors and Font Settings</a:t>
            </a:r>
          </a:p>
          <a:p>
            <a:r>
              <a:rPr lang="en-US" sz="1200" kern="1200" dirty="0">
                <a:solidFill>
                  <a:schemeClr val="tx1"/>
                </a:solidFill>
                <a:effectLst/>
                <a:latin typeface="+mn-lt"/>
                <a:ea typeface="+mn-ea"/>
                <a:cs typeface="+mn-cs"/>
              </a:rPr>
              <a:t>• Websites should be designed so they can be viewed with the</a:t>
            </a:r>
          </a:p>
          <a:p>
            <a:r>
              <a:rPr lang="en-US" sz="1200" kern="1200" dirty="0">
                <a:solidFill>
                  <a:schemeClr val="tx1"/>
                </a:solidFill>
                <a:effectLst/>
                <a:latin typeface="+mn-lt"/>
                <a:ea typeface="+mn-ea"/>
                <a:cs typeface="+mn-cs"/>
              </a:rPr>
              <a:t>color and font sizes set in users’ web browsers and operating</a:t>
            </a:r>
          </a:p>
          <a:p>
            <a:r>
              <a:rPr lang="en-US" sz="1200" kern="1200" dirty="0">
                <a:solidFill>
                  <a:schemeClr val="tx1"/>
                </a:solidFill>
                <a:effectLst/>
                <a:latin typeface="+mn-lt"/>
                <a:ea typeface="+mn-ea"/>
                <a:cs typeface="+mn-cs"/>
              </a:rPr>
              <a:t>systems.</a:t>
            </a:r>
          </a:p>
          <a:p>
            <a:r>
              <a:rPr lang="en-US" sz="1200" kern="1200" dirty="0">
                <a:solidFill>
                  <a:schemeClr val="tx1"/>
                </a:solidFill>
                <a:effectLst/>
                <a:latin typeface="+mn-lt"/>
                <a:ea typeface="+mn-ea"/>
                <a:cs typeface="+mn-cs"/>
              </a:rPr>
              <a:t>• Users with low vision must be able to specify the text and</a:t>
            </a:r>
          </a:p>
          <a:p>
            <a:r>
              <a:rPr lang="en-US" sz="1200" kern="1200" dirty="0">
                <a:solidFill>
                  <a:schemeClr val="tx1"/>
                </a:solidFill>
                <a:effectLst/>
                <a:latin typeface="+mn-lt"/>
                <a:ea typeface="+mn-ea"/>
                <a:cs typeface="+mn-cs"/>
              </a:rPr>
              <a:t>background colors as well as the font sizes needed to see</a:t>
            </a:r>
          </a:p>
          <a:p>
            <a:r>
              <a:rPr lang="en-US" sz="1200" kern="1200" dirty="0">
                <a:solidFill>
                  <a:schemeClr val="tx1"/>
                </a:solidFill>
                <a:effectLst/>
                <a:latin typeface="+mn-lt"/>
                <a:ea typeface="+mn-ea"/>
                <a:cs typeface="+mn-cs"/>
              </a:rPr>
              <a:t>webpage content.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46</a:t>
            </a:fld>
            <a:endParaRPr lang="en-US"/>
          </a:p>
        </p:txBody>
      </p:sp>
    </p:spTree>
    <p:extLst>
      <p:ext uri="{BB962C8B-B14F-4D97-AF65-F5344CB8AC3E}">
        <p14:creationId xmlns:p14="http://schemas.microsoft.com/office/powerpoint/2010/main" val="51553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alt attribute should </a:t>
            </a:r>
            <a:r>
              <a:rPr lang="en-US" sz="1200" b="0" i="1" kern="1200" dirty="0">
                <a:solidFill>
                  <a:schemeClr val="tx1"/>
                </a:solidFill>
                <a:effectLst/>
                <a:latin typeface="+mn-lt"/>
                <a:ea typeface="+mn-ea"/>
                <a:cs typeface="+mn-cs"/>
              </a:rPr>
              <a:t>typically</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Be accurate and equivalent</a:t>
            </a:r>
            <a:r>
              <a:rPr lang="en-US" sz="1200" b="0" i="0" kern="1200" dirty="0">
                <a:solidFill>
                  <a:schemeClr val="tx1"/>
                </a:solidFill>
                <a:effectLst/>
                <a:latin typeface="+mn-lt"/>
                <a:ea typeface="+mn-ea"/>
                <a:cs typeface="+mn-cs"/>
              </a:rPr>
              <a:t> in presenting the same </a:t>
            </a:r>
            <a:r>
              <a:rPr lang="en-US" sz="1200" b="0" i="1" kern="1200" dirty="0">
                <a:solidFill>
                  <a:schemeClr val="tx1"/>
                </a:solidFill>
                <a:effectLst/>
                <a:latin typeface="+mn-lt"/>
                <a:ea typeface="+mn-ea"/>
                <a:cs typeface="+mn-cs"/>
              </a:rPr>
              <a:t>content</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function</a:t>
            </a:r>
            <a:r>
              <a:rPr lang="en-US" sz="1200" b="0" i="0" kern="1200" dirty="0">
                <a:solidFill>
                  <a:schemeClr val="tx1"/>
                </a:solidFill>
                <a:effectLst/>
                <a:latin typeface="+mn-lt"/>
                <a:ea typeface="+mn-ea"/>
                <a:cs typeface="+mn-cs"/>
              </a:rPr>
              <a:t> of the image.</a:t>
            </a:r>
          </a:p>
          <a:p>
            <a:r>
              <a:rPr lang="en-US" sz="1200" b="1" i="0" kern="1200" dirty="0">
                <a:solidFill>
                  <a:schemeClr val="tx1"/>
                </a:solidFill>
                <a:effectLst/>
                <a:latin typeface="+mn-lt"/>
                <a:ea typeface="+mn-ea"/>
                <a:cs typeface="+mn-cs"/>
              </a:rPr>
              <a:t>Be succinct.</a:t>
            </a:r>
            <a:r>
              <a:rPr lang="en-US" sz="1200" b="0" i="0" kern="1200" dirty="0">
                <a:solidFill>
                  <a:schemeClr val="tx1"/>
                </a:solidFill>
                <a:effectLst/>
                <a:latin typeface="+mn-lt"/>
                <a:ea typeface="+mn-ea"/>
                <a:cs typeface="+mn-cs"/>
              </a:rPr>
              <a:t> This means the correct content (if there is content) and function (if there is a function) of the image should be presented as succinctly as is appropriate. Typically no more than a few words are necessary, though rarely a short sentence or two may be appropriate.</a:t>
            </a:r>
          </a:p>
          <a:p>
            <a:r>
              <a:rPr lang="en-US" sz="1200" b="1" i="0" kern="1200" dirty="0">
                <a:solidFill>
                  <a:schemeClr val="tx1"/>
                </a:solidFill>
                <a:effectLst/>
                <a:latin typeface="+mn-lt"/>
                <a:ea typeface="+mn-ea"/>
                <a:cs typeface="+mn-cs"/>
              </a:rPr>
              <a:t>NOT be redundant</a:t>
            </a:r>
            <a:r>
              <a:rPr lang="en-US" sz="1200" b="0" i="0" kern="1200" dirty="0">
                <a:solidFill>
                  <a:schemeClr val="tx1"/>
                </a:solidFill>
                <a:effectLst/>
                <a:latin typeface="+mn-lt"/>
                <a:ea typeface="+mn-ea"/>
                <a:cs typeface="+mn-cs"/>
              </a:rPr>
              <a:t> or provide the same information as text within the context of the image.</a:t>
            </a:r>
          </a:p>
          <a:p>
            <a:r>
              <a:rPr lang="en-US" sz="1200" b="1" i="0" kern="1200" dirty="0">
                <a:solidFill>
                  <a:schemeClr val="tx1"/>
                </a:solidFill>
                <a:effectLst/>
                <a:latin typeface="+mn-lt"/>
                <a:ea typeface="+mn-ea"/>
                <a:cs typeface="+mn-cs"/>
              </a:rPr>
              <a:t>NOT use the phrases "image of ..." or "graphic of ..." to describe the image.</a:t>
            </a:r>
            <a:r>
              <a:rPr lang="en-US" sz="1200" b="0" i="0" kern="1200" dirty="0">
                <a:solidFill>
                  <a:schemeClr val="tx1"/>
                </a:solidFill>
                <a:effectLst/>
                <a:latin typeface="+mn-lt"/>
                <a:ea typeface="+mn-ea"/>
                <a:cs typeface="+mn-cs"/>
              </a:rPr>
              <a:t> It usually apparent to the user that it is an image. And if the image is conveying content, it is typically not necessary that the user know that it is an image that is conveying the content, as opposed to text. If the fact that an image is a photograph or illustration, etc. </a:t>
            </a:r>
            <a:r>
              <a:rPr lang="en-US" sz="1200" b="0" i="0" kern="1200">
                <a:solidFill>
                  <a:schemeClr val="tx1"/>
                </a:solidFill>
                <a:effectLst/>
                <a:latin typeface="+mn-lt"/>
                <a:ea typeface="+mn-ea"/>
                <a:cs typeface="+mn-cs"/>
              </a:rPr>
              <a:t>is important content, it may be useful to include this in alternative text.</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47</a:t>
            </a:fld>
            <a:endParaRPr lang="en-US"/>
          </a:p>
        </p:txBody>
      </p:sp>
    </p:spTree>
    <p:extLst>
      <p:ext uri="{BB962C8B-B14F-4D97-AF65-F5344CB8AC3E}">
        <p14:creationId xmlns:p14="http://schemas.microsoft.com/office/powerpoint/2010/main" val="772720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48</a:t>
            </a:fld>
            <a:endParaRPr lang="en-US"/>
          </a:p>
        </p:txBody>
      </p:sp>
    </p:spTree>
    <p:extLst>
      <p:ext uri="{BB962C8B-B14F-4D97-AF65-F5344CB8AC3E}">
        <p14:creationId xmlns:p14="http://schemas.microsoft.com/office/powerpoint/2010/main" val="3988828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alt attribute should </a:t>
            </a:r>
            <a:r>
              <a:rPr lang="en-US" sz="1200" b="0" i="1" kern="1200" dirty="0">
                <a:solidFill>
                  <a:schemeClr val="tx1"/>
                </a:solidFill>
                <a:effectLst/>
                <a:latin typeface="+mn-lt"/>
                <a:ea typeface="+mn-ea"/>
                <a:cs typeface="+mn-cs"/>
              </a:rPr>
              <a:t>typically</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Be accurate and equivalent</a:t>
            </a:r>
            <a:r>
              <a:rPr lang="en-US" sz="1200" b="0" i="0" kern="1200" dirty="0">
                <a:solidFill>
                  <a:schemeClr val="tx1"/>
                </a:solidFill>
                <a:effectLst/>
                <a:latin typeface="+mn-lt"/>
                <a:ea typeface="+mn-ea"/>
                <a:cs typeface="+mn-cs"/>
              </a:rPr>
              <a:t> in presenting the same </a:t>
            </a:r>
            <a:r>
              <a:rPr lang="en-US" sz="1200" b="0" i="1" kern="1200" dirty="0">
                <a:solidFill>
                  <a:schemeClr val="tx1"/>
                </a:solidFill>
                <a:effectLst/>
                <a:latin typeface="+mn-lt"/>
                <a:ea typeface="+mn-ea"/>
                <a:cs typeface="+mn-cs"/>
              </a:rPr>
              <a:t>content</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function</a:t>
            </a:r>
            <a:r>
              <a:rPr lang="en-US" sz="1200" b="0" i="0" kern="1200" dirty="0">
                <a:solidFill>
                  <a:schemeClr val="tx1"/>
                </a:solidFill>
                <a:effectLst/>
                <a:latin typeface="+mn-lt"/>
                <a:ea typeface="+mn-ea"/>
                <a:cs typeface="+mn-cs"/>
              </a:rPr>
              <a:t> of the image.</a:t>
            </a:r>
          </a:p>
          <a:p>
            <a:r>
              <a:rPr lang="en-US" sz="1200" b="1" i="0" kern="1200" dirty="0">
                <a:solidFill>
                  <a:schemeClr val="tx1"/>
                </a:solidFill>
                <a:effectLst/>
                <a:latin typeface="+mn-lt"/>
                <a:ea typeface="+mn-ea"/>
                <a:cs typeface="+mn-cs"/>
              </a:rPr>
              <a:t>Be succinct.</a:t>
            </a:r>
            <a:r>
              <a:rPr lang="en-US" sz="1200" b="0" i="0" kern="1200" dirty="0">
                <a:solidFill>
                  <a:schemeClr val="tx1"/>
                </a:solidFill>
                <a:effectLst/>
                <a:latin typeface="+mn-lt"/>
                <a:ea typeface="+mn-ea"/>
                <a:cs typeface="+mn-cs"/>
              </a:rPr>
              <a:t> This means the correct content (if there is content) and function (if there is a function) of the image should be presented as succinctly as is appropriate. Typically no more than a few words are necessary, though rarely a short sentence or two may be appropriate.</a:t>
            </a:r>
          </a:p>
          <a:p>
            <a:r>
              <a:rPr lang="en-US" sz="1200" b="1" i="0" kern="1200" dirty="0">
                <a:solidFill>
                  <a:schemeClr val="tx1"/>
                </a:solidFill>
                <a:effectLst/>
                <a:latin typeface="+mn-lt"/>
                <a:ea typeface="+mn-ea"/>
                <a:cs typeface="+mn-cs"/>
              </a:rPr>
              <a:t>NOT be redundant</a:t>
            </a:r>
            <a:r>
              <a:rPr lang="en-US" sz="1200" b="0" i="0" kern="1200" dirty="0">
                <a:solidFill>
                  <a:schemeClr val="tx1"/>
                </a:solidFill>
                <a:effectLst/>
                <a:latin typeface="+mn-lt"/>
                <a:ea typeface="+mn-ea"/>
                <a:cs typeface="+mn-cs"/>
              </a:rPr>
              <a:t> or provide the same information as text within the context of the image.</a:t>
            </a:r>
          </a:p>
          <a:p>
            <a:r>
              <a:rPr lang="en-US" sz="1200" b="1" i="0" kern="1200" dirty="0">
                <a:solidFill>
                  <a:schemeClr val="tx1"/>
                </a:solidFill>
                <a:effectLst/>
                <a:latin typeface="+mn-lt"/>
                <a:ea typeface="+mn-ea"/>
                <a:cs typeface="+mn-cs"/>
              </a:rPr>
              <a:t>NOT use the phrases "image of ..." or "graphic of ..." to describe the image.</a:t>
            </a:r>
            <a:r>
              <a:rPr lang="en-US" sz="1200" b="0" i="0" kern="1200" dirty="0">
                <a:solidFill>
                  <a:schemeClr val="tx1"/>
                </a:solidFill>
                <a:effectLst/>
                <a:latin typeface="+mn-lt"/>
                <a:ea typeface="+mn-ea"/>
                <a:cs typeface="+mn-cs"/>
              </a:rPr>
              <a:t> It usually apparent to the user that it is an image. And if the image is conveying content, it is typically not necessary that the user know that it is an image that is conveying the content, as opposed to text. If the fact that an image is a photograph or illustration, etc. </a:t>
            </a:r>
            <a:r>
              <a:rPr lang="en-US" sz="1200" b="0" i="0" kern="1200">
                <a:solidFill>
                  <a:schemeClr val="tx1"/>
                </a:solidFill>
                <a:effectLst/>
                <a:latin typeface="+mn-lt"/>
                <a:ea typeface="+mn-ea"/>
                <a:cs typeface="+mn-cs"/>
              </a:rPr>
              <a:t>is important content, it may be useful to include this in alternative text.</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49</a:t>
            </a:fld>
            <a:endParaRPr lang="en-US"/>
          </a:p>
        </p:txBody>
      </p:sp>
    </p:spTree>
    <p:extLst>
      <p:ext uri="{BB962C8B-B14F-4D97-AF65-F5344CB8AC3E}">
        <p14:creationId xmlns:p14="http://schemas.microsoft.com/office/powerpoint/2010/main" val="1883196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alt attribute should </a:t>
            </a:r>
            <a:r>
              <a:rPr lang="en-US" sz="1200" b="0" i="1" kern="1200" dirty="0">
                <a:solidFill>
                  <a:schemeClr val="tx1"/>
                </a:solidFill>
                <a:effectLst/>
                <a:latin typeface="+mn-lt"/>
                <a:ea typeface="+mn-ea"/>
                <a:cs typeface="+mn-cs"/>
              </a:rPr>
              <a:t>typically</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Be accurate and equivalent</a:t>
            </a:r>
            <a:r>
              <a:rPr lang="en-US" sz="1200" b="0" i="0" kern="1200" dirty="0">
                <a:solidFill>
                  <a:schemeClr val="tx1"/>
                </a:solidFill>
                <a:effectLst/>
                <a:latin typeface="+mn-lt"/>
                <a:ea typeface="+mn-ea"/>
                <a:cs typeface="+mn-cs"/>
              </a:rPr>
              <a:t> in presenting the same </a:t>
            </a:r>
            <a:r>
              <a:rPr lang="en-US" sz="1200" b="0" i="1" kern="1200" dirty="0">
                <a:solidFill>
                  <a:schemeClr val="tx1"/>
                </a:solidFill>
                <a:effectLst/>
                <a:latin typeface="+mn-lt"/>
                <a:ea typeface="+mn-ea"/>
                <a:cs typeface="+mn-cs"/>
              </a:rPr>
              <a:t>content</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function</a:t>
            </a:r>
            <a:r>
              <a:rPr lang="en-US" sz="1200" b="0" i="0" kern="1200" dirty="0">
                <a:solidFill>
                  <a:schemeClr val="tx1"/>
                </a:solidFill>
                <a:effectLst/>
                <a:latin typeface="+mn-lt"/>
                <a:ea typeface="+mn-ea"/>
                <a:cs typeface="+mn-cs"/>
              </a:rPr>
              <a:t> of the image.</a:t>
            </a:r>
          </a:p>
          <a:p>
            <a:r>
              <a:rPr lang="en-US" sz="1200" b="1" i="0" kern="1200" dirty="0">
                <a:solidFill>
                  <a:schemeClr val="tx1"/>
                </a:solidFill>
                <a:effectLst/>
                <a:latin typeface="+mn-lt"/>
                <a:ea typeface="+mn-ea"/>
                <a:cs typeface="+mn-cs"/>
              </a:rPr>
              <a:t>Be succinct.</a:t>
            </a:r>
            <a:r>
              <a:rPr lang="en-US" sz="1200" b="0" i="0" kern="1200" dirty="0">
                <a:solidFill>
                  <a:schemeClr val="tx1"/>
                </a:solidFill>
                <a:effectLst/>
                <a:latin typeface="+mn-lt"/>
                <a:ea typeface="+mn-ea"/>
                <a:cs typeface="+mn-cs"/>
              </a:rPr>
              <a:t> This means the correct content (if there is content) and function (if there is a function) of the image should be presented as succinctly as is appropriate. Typically no more than a few words are necessary, though rarely a short sentence or two may be appropriate.</a:t>
            </a:r>
          </a:p>
          <a:p>
            <a:r>
              <a:rPr lang="en-US" sz="1200" b="1" i="0" kern="1200" dirty="0">
                <a:solidFill>
                  <a:schemeClr val="tx1"/>
                </a:solidFill>
                <a:effectLst/>
                <a:latin typeface="+mn-lt"/>
                <a:ea typeface="+mn-ea"/>
                <a:cs typeface="+mn-cs"/>
              </a:rPr>
              <a:t>NOT be redundant</a:t>
            </a:r>
            <a:r>
              <a:rPr lang="en-US" sz="1200" b="0" i="0" kern="1200" dirty="0">
                <a:solidFill>
                  <a:schemeClr val="tx1"/>
                </a:solidFill>
                <a:effectLst/>
                <a:latin typeface="+mn-lt"/>
                <a:ea typeface="+mn-ea"/>
                <a:cs typeface="+mn-cs"/>
              </a:rPr>
              <a:t> or provide the same information as text within the context of the image.</a:t>
            </a:r>
          </a:p>
          <a:p>
            <a:r>
              <a:rPr lang="en-US" sz="1200" b="1" i="0" kern="1200" dirty="0">
                <a:solidFill>
                  <a:schemeClr val="tx1"/>
                </a:solidFill>
                <a:effectLst/>
                <a:latin typeface="+mn-lt"/>
                <a:ea typeface="+mn-ea"/>
                <a:cs typeface="+mn-cs"/>
              </a:rPr>
              <a:t>NOT use the phrases "image of ..." or "graphic of ..." to describe the image.</a:t>
            </a:r>
            <a:r>
              <a:rPr lang="en-US" sz="1200" b="0" i="0" kern="1200" dirty="0">
                <a:solidFill>
                  <a:schemeClr val="tx1"/>
                </a:solidFill>
                <a:effectLst/>
                <a:latin typeface="+mn-lt"/>
                <a:ea typeface="+mn-ea"/>
                <a:cs typeface="+mn-cs"/>
              </a:rPr>
              <a:t> It usually apparent to the user that it is an image. And if the image is conveying content, it is typically not necessary that the user know that it is an image that is conveying the content, as opposed to text. If the fact that an image is a photograph or illustration, etc. </a:t>
            </a:r>
            <a:r>
              <a:rPr lang="en-US" sz="1200" b="0" i="0" kern="1200">
                <a:solidFill>
                  <a:schemeClr val="tx1"/>
                </a:solidFill>
                <a:effectLst/>
                <a:latin typeface="+mn-lt"/>
                <a:ea typeface="+mn-ea"/>
                <a:cs typeface="+mn-cs"/>
              </a:rPr>
              <a:t>is important content, it may be useful to include this in alternative text.</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50</a:t>
            </a:fld>
            <a:endParaRPr lang="en-US"/>
          </a:p>
        </p:txBody>
      </p:sp>
    </p:spTree>
    <p:extLst>
      <p:ext uri="{BB962C8B-B14F-4D97-AF65-F5344CB8AC3E}">
        <p14:creationId xmlns:p14="http://schemas.microsoft.com/office/powerpoint/2010/main" val="313960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Updated standards begin on January 18, 2018 – like original include a full range of public-facing content including websites, documents, media, blog posts, and social media sites</a:t>
            </a:r>
          </a:p>
          <a:p>
            <a:endParaRPr lang="en-US" dirty="0"/>
          </a:p>
          <a:p>
            <a:r>
              <a:rPr lang="en-US" dirty="0"/>
              <a:t>Any component must be updated to conform to the updated 508 standards</a:t>
            </a:r>
          </a:p>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a:t>
            </a:fld>
            <a:endParaRPr lang="en-US"/>
          </a:p>
        </p:txBody>
      </p:sp>
    </p:spTree>
    <p:extLst>
      <p:ext uri="{BB962C8B-B14F-4D97-AF65-F5344CB8AC3E}">
        <p14:creationId xmlns:p14="http://schemas.microsoft.com/office/powerpoint/2010/main" val="1435421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51</a:t>
            </a:fld>
            <a:endParaRPr lang="en-US"/>
          </a:p>
        </p:txBody>
      </p:sp>
    </p:spTree>
    <p:extLst>
      <p:ext uri="{BB962C8B-B14F-4D97-AF65-F5344CB8AC3E}">
        <p14:creationId xmlns:p14="http://schemas.microsoft.com/office/powerpoint/2010/main" val="730175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52</a:t>
            </a:fld>
            <a:endParaRPr lang="en-US"/>
          </a:p>
        </p:txBody>
      </p:sp>
    </p:spTree>
    <p:extLst>
      <p:ext uri="{BB962C8B-B14F-4D97-AF65-F5344CB8AC3E}">
        <p14:creationId xmlns:p14="http://schemas.microsoft.com/office/powerpoint/2010/main" val="3579483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53</a:t>
            </a:fld>
            <a:endParaRPr lang="en-US"/>
          </a:p>
        </p:txBody>
      </p:sp>
    </p:spTree>
    <p:extLst>
      <p:ext uri="{BB962C8B-B14F-4D97-AF65-F5344CB8AC3E}">
        <p14:creationId xmlns:p14="http://schemas.microsoft.com/office/powerpoint/2010/main" val="1888898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54</a:t>
            </a:fld>
            <a:endParaRPr lang="en-US"/>
          </a:p>
        </p:txBody>
      </p:sp>
    </p:spTree>
    <p:extLst>
      <p:ext uri="{BB962C8B-B14F-4D97-AF65-F5344CB8AC3E}">
        <p14:creationId xmlns:p14="http://schemas.microsoft.com/office/powerpoint/2010/main" val="2076385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55</a:t>
            </a:fld>
            <a:endParaRPr lang="en-US"/>
          </a:p>
        </p:txBody>
      </p:sp>
    </p:spTree>
    <p:extLst>
      <p:ext uri="{BB962C8B-B14F-4D97-AF65-F5344CB8AC3E}">
        <p14:creationId xmlns:p14="http://schemas.microsoft.com/office/powerpoint/2010/main" val="9180305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56</a:t>
            </a:fld>
            <a:endParaRPr lang="en-US"/>
          </a:p>
        </p:txBody>
      </p:sp>
    </p:spTree>
    <p:extLst>
      <p:ext uri="{BB962C8B-B14F-4D97-AF65-F5344CB8AC3E}">
        <p14:creationId xmlns:p14="http://schemas.microsoft.com/office/powerpoint/2010/main" val="4073199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57</a:t>
            </a:fld>
            <a:endParaRPr lang="en-US"/>
          </a:p>
        </p:txBody>
      </p:sp>
    </p:spTree>
    <p:extLst>
      <p:ext uri="{BB962C8B-B14F-4D97-AF65-F5344CB8AC3E}">
        <p14:creationId xmlns:p14="http://schemas.microsoft.com/office/powerpoint/2010/main" val="280685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Provides for a reasonable and logical reading order when using assistive technology</a:t>
            </a:r>
          </a:p>
          <a:p>
            <a:r>
              <a:rPr lang="en-US" dirty="0"/>
              <a:t>Contrast minimum – specified contrast between foreground and background of text and images of text</a:t>
            </a:r>
          </a:p>
          <a:p>
            <a:r>
              <a:rPr lang="en-US" dirty="0"/>
              <a:t>Provides the purpose of any link is understandable</a:t>
            </a:r>
          </a:p>
          <a:p>
            <a:r>
              <a:rPr lang="en-US" dirty="0"/>
              <a:t>Provides for two or more means to locate content</a:t>
            </a:r>
          </a:p>
          <a:p>
            <a:r>
              <a:rPr lang="en-US" dirty="0"/>
              <a:t>Provides that the system makes suggestions for correction when errors are automatically detected</a:t>
            </a:r>
          </a:p>
        </p:txBody>
      </p:sp>
      <p:sp>
        <p:nvSpPr>
          <p:cNvPr id="4" name="Slide Number Placeholder 3"/>
          <p:cNvSpPr>
            <a:spLocks noGrp="1"/>
          </p:cNvSpPr>
          <p:nvPr>
            <p:ph type="sldNum" sz="quarter" idx="10"/>
          </p:nvPr>
        </p:nvSpPr>
        <p:spPr/>
        <p:txBody>
          <a:bodyPr/>
          <a:lstStyle/>
          <a:p>
            <a:fld id="{26606967-90C6-8C41-B7A8-D36249A5AC20}" type="slidenum">
              <a:rPr lang="en-US" smtClean="0"/>
              <a:t>6</a:t>
            </a:fld>
            <a:endParaRPr lang="en-US"/>
          </a:p>
        </p:txBody>
      </p:sp>
    </p:spTree>
    <p:extLst>
      <p:ext uri="{BB962C8B-B14F-4D97-AF65-F5344CB8AC3E}">
        <p14:creationId xmlns:p14="http://schemas.microsoft.com/office/powerpoint/2010/main" val="341666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8</a:t>
            </a:fld>
            <a:endParaRPr lang="en-US"/>
          </a:p>
        </p:txBody>
      </p:sp>
    </p:spTree>
    <p:extLst>
      <p:ext uri="{BB962C8B-B14F-4D97-AF65-F5344CB8AC3E}">
        <p14:creationId xmlns:p14="http://schemas.microsoft.com/office/powerpoint/2010/main" val="7404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606967-90C6-8C41-B7A8-D36249A5AC20}" type="slidenum">
              <a:rPr lang="en-US" smtClean="0"/>
              <a:t>9</a:t>
            </a:fld>
            <a:endParaRPr lang="en-US"/>
          </a:p>
        </p:txBody>
      </p:sp>
    </p:spTree>
    <p:extLst>
      <p:ext uri="{BB962C8B-B14F-4D97-AF65-F5344CB8AC3E}">
        <p14:creationId xmlns:p14="http://schemas.microsoft.com/office/powerpoint/2010/main" val="105768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606967-90C6-8C41-B7A8-D36249A5AC20}" type="slidenum">
              <a:rPr lang="en-US" smtClean="0"/>
              <a:t>10</a:t>
            </a:fld>
            <a:endParaRPr lang="en-US"/>
          </a:p>
        </p:txBody>
      </p:sp>
    </p:spTree>
    <p:extLst>
      <p:ext uri="{BB962C8B-B14F-4D97-AF65-F5344CB8AC3E}">
        <p14:creationId xmlns:p14="http://schemas.microsoft.com/office/powerpoint/2010/main" val="929632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C414C-8058-4FCC-BBAF-CE63C774191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1AD3A-2D45-449E-A9F6-8DDE01127702}"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C414C-8058-4FCC-BBAF-CE63C774191E}"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1AD3A-2D45-449E-A9F6-8DDE01127702}"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09328"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155C414C-8058-4FCC-BBAF-CE63C774191E}" type="datetimeFigureOut">
              <a:rPr lang="en-US" smtClean="0"/>
              <a:t>6/6/2017</a:t>
            </a:fld>
            <a:endParaRPr lang="en-US"/>
          </a:p>
        </p:txBody>
      </p:sp>
      <p:sp>
        <p:nvSpPr>
          <p:cNvPr id="6" name="Footer Placeholder 5"/>
          <p:cNvSpPr>
            <a:spLocks noGrp="1"/>
          </p:cNvSpPr>
          <p:nvPr>
            <p:ph type="ftr" sz="quarter" idx="11"/>
          </p:nvPr>
        </p:nvSpPr>
        <p:spPr>
          <a:xfrm>
            <a:off x="1125459" y="318641"/>
            <a:ext cx="2601032" cy="320931"/>
          </a:xfrm>
        </p:spPr>
        <p:txBody>
          <a:bodyPr/>
          <a:lstStyle/>
          <a:p>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A971AD3A-2D45-449E-A9F6-8DDE01127702}"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155C414C-8058-4FCC-BBAF-CE63C774191E}" type="datetimeFigureOut">
              <a:rPr lang="en-US" smtClean="0"/>
              <a:t>6/6/2017</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A971AD3A-2D45-449E-A9F6-8DDE01127702}" type="slidenum">
              <a:rPr lang="en-US" smtClean="0"/>
              <a:t>‹#›</a:t>
            </a:fld>
            <a:endParaRPr lang="en-US"/>
          </a:p>
        </p:txBody>
      </p:sp>
    </p:spTree>
    <p:extLst>
      <p:ext uri="{BB962C8B-B14F-4D97-AF65-F5344CB8AC3E}">
        <p14:creationId xmlns:p14="http://schemas.microsoft.com/office/powerpoint/2010/main" val="172953762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lexology.com/library/detail.aspx?g=20996357-e482-47fa-a02f-7fbcee6d431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littler.com/publication-press/publication/wave-website-and-other-ada-accessibility-claims-%E2%80%93-what-you-should-know" TargetMode="External"/><Relationship Id="rId4" Type="http://schemas.openxmlformats.org/officeDocument/2006/relationships/hyperlink" Target="http://www.lexology.com/library/detail.aspx?g=20996357-e482-47fa-a02f-7fbcee6d4316)"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newsadvance.com/news/local/lynchburg-area-schools-scramble-to-meet-online-ada-compliance/article_f6f780b9-3c8a-5c04-a60d-d35dec80afce.html" TargetMode="External"/><Relationship Id="rId2" Type="http://schemas.openxmlformats.org/officeDocument/2006/relationships/hyperlink" Target="http://www.washingtontimes.com/news/2017/mar/7/berkeley-removing-20k-free-educational-videos-afte/"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www.omaha.com/money/omaha-steaks-among-companies-facing-ada-compliance-lawsuits-over-websites/article_65f8f074-5400-54ba-ba36-12ff3aa49274.html" TargetMode="External"/><Relationship Id="rId4" Type="http://schemas.openxmlformats.org/officeDocument/2006/relationships/hyperlink" Target="http://www.mlive.com/jenison/index.ssf/2017/02/websites_under_scrutiny_for_c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7597" y="1314537"/>
            <a:ext cx="6517482" cy="3990110"/>
          </a:xfrm>
        </p:spPr>
        <p:txBody>
          <a:bodyPr>
            <a:normAutofit/>
          </a:bodyPr>
          <a:lstStyle/>
          <a:p>
            <a:r>
              <a:rPr lang="en-US" sz="4800" b="1" dirty="0">
                <a:solidFill>
                  <a:srgbClr val="0059BE"/>
                </a:solidFill>
                <a:latin typeface="Arial" charset="0"/>
                <a:ea typeface="Arial" charset="0"/>
                <a:cs typeface="Arial" charset="0"/>
              </a:rPr>
              <a:t>Website </a:t>
            </a:r>
            <a:br>
              <a:rPr lang="en-US" sz="4800" b="1" dirty="0">
                <a:solidFill>
                  <a:srgbClr val="0059BE"/>
                </a:solidFill>
                <a:latin typeface="Arial" charset="0"/>
                <a:ea typeface="Arial" charset="0"/>
                <a:cs typeface="Arial" charset="0"/>
              </a:rPr>
            </a:br>
            <a:r>
              <a:rPr lang="en-US" sz="4800" b="1" dirty="0">
                <a:solidFill>
                  <a:srgbClr val="0059BE"/>
                </a:solidFill>
                <a:latin typeface="Arial" charset="0"/>
                <a:ea typeface="Arial" charset="0"/>
                <a:cs typeface="Arial" charset="0"/>
              </a:rPr>
              <a:t>Accessibility</a:t>
            </a:r>
            <a:br>
              <a:rPr lang="en-US" sz="4800" b="1" dirty="0">
                <a:solidFill>
                  <a:srgbClr val="0059BE"/>
                </a:solidFill>
                <a:latin typeface="Arial" charset="0"/>
                <a:ea typeface="Arial" charset="0"/>
                <a:cs typeface="Arial" charset="0"/>
              </a:rPr>
            </a:br>
            <a:r>
              <a:rPr lang="en-US" sz="4800" b="1" dirty="0">
                <a:solidFill>
                  <a:srgbClr val="0059BE"/>
                </a:solidFill>
                <a:latin typeface="Arial" charset="0"/>
                <a:ea typeface="Arial" charset="0"/>
                <a:cs typeface="Arial" charset="0"/>
              </a:rPr>
              <a:t>BOCES </a:t>
            </a:r>
            <a:br>
              <a:rPr lang="en-US" sz="4800" b="1" dirty="0">
                <a:solidFill>
                  <a:srgbClr val="0059BE"/>
                </a:solidFill>
                <a:latin typeface="Arial" charset="0"/>
                <a:ea typeface="Arial" charset="0"/>
                <a:cs typeface="Arial" charset="0"/>
              </a:rPr>
            </a:br>
            <a:r>
              <a:rPr lang="en-US" sz="4800" b="1" dirty="0">
                <a:solidFill>
                  <a:srgbClr val="0059BE"/>
                </a:solidFill>
                <a:latin typeface="Arial" charset="0"/>
                <a:ea typeface="Arial" charset="0"/>
                <a:cs typeface="Arial" charset="0"/>
              </a:rPr>
              <a:t>Seminar</a:t>
            </a:r>
            <a:br>
              <a:rPr lang="en-US" sz="4800" b="1" dirty="0">
                <a:solidFill>
                  <a:srgbClr val="0059BE"/>
                </a:solidFill>
                <a:latin typeface="Arial" charset="0"/>
                <a:ea typeface="Arial" charset="0"/>
                <a:cs typeface="Arial" charset="0"/>
              </a:rPr>
            </a:br>
            <a:br>
              <a:rPr lang="en-US" sz="2800" dirty="0">
                <a:latin typeface="Arial" charset="0"/>
                <a:ea typeface="Arial" charset="0"/>
                <a:cs typeface="Arial" charset="0"/>
              </a:rPr>
            </a:br>
            <a:r>
              <a:rPr lang="en-US" sz="1800" dirty="0">
                <a:latin typeface="Arial" charset="0"/>
                <a:ea typeface="Arial" charset="0"/>
                <a:cs typeface="Arial" charset="0"/>
              </a:rPr>
              <a:t>June 2017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579" y="4142511"/>
            <a:ext cx="4661522" cy="1911927"/>
          </a:xfrm>
          <a:prstGeom prst="rect">
            <a:avLst/>
          </a:prstGeom>
        </p:spPr>
      </p:pic>
      <p:pic>
        <p:nvPicPr>
          <p:cNvPr id="8" name="Picture 7"/>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192241" y="-615851"/>
            <a:ext cx="4605677" cy="4598794"/>
          </a:xfrm>
          <a:prstGeom prst="rect">
            <a:avLst/>
          </a:prstGeom>
        </p:spPr>
      </p:pic>
    </p:spTree>
    <p:extLst>
      <p:ext uri="{BB962C8B-B14F-4D97-AF65-F5344CB8AC3E}">
        <p14:creationId xmlns:p14="http://schemas.microsoft.com/office/powerpoint/2010/main" val="423494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9430" y="1076975"/>
            <a:ext cx="3332929" cy="520350"/>
          </a:xfrm>
        </p:spPr>
        <p:txBody>
          <a:bodyPr>
            <a:normAutofit fontScale="90000"/>
          </a:bodyPr>
          <a:lstStyle/>
          <a:p>
            <a:r>
              <a:rPr lang="en-US" b="1" dirty="0">
                <a:solidFill>
                  <a:srgbClr val="0059BE"/>
                </a:solidFill>
                <a:latin typeface="Arial" charset="0"/>
                <a:ea typeface="Arial" charset="0"/>
                <a:cs typeface="Arial" charset="0"/>
              </a:rPr>
              <a:t>Section 508</a:t>
            </a:r>
          </a:p>
        </p:txBody>
      </p:sp>
      <p:sp>
        <p:nvSpPr>
          <p:cNvPr id="3" name="Content Placeholder 2"/>
          <p:cNvSpPr>
            <a:spLocks noGrp="1"/>
          </p:cNvSpPr>
          <p:nvPr>
            <p:ph idx="4294967295"/>
          </p:nvPr>
        </p:nvSpPr>
        <p:spPr>
          <a:xfrm>
            <a:off x="1059430" y="1759529"/>
            <a:ext cx="7772870" cy="4059381"/>
          </a:xfrm>
        </p:spPr>
        <p:txBody>
          <a:bodyPr>
            <a:noAutofit/>
          </a:bodyPr>
          <a:lstStyle/>
          <a:p>
            <a:r>
              <a:rPr lang="en-US" sz="1600" b="1" dirty="0">
                <a:latin typeface="Arial" charset="0"/>
                <a:ea typeface="Arial" charset="0"/>
                <a:cs typeface="Arial" charset="0"/>
              </a:rPr>
              <a:t>Section 508</a:t>
            </a:r>
            <a:r>
              <a:rPr lang="en-US" sz="1600" dirty="0">
                <a:latin typeface="Arial" charset="0"/>
                <a:ea typeface="Arial" charset="0"/>
                <a:cs typeface="Arial" charset="0"/>
              </a:rPr>
              <a:t>, an amendment to the United States Workforce Rehabilitation Act of 1973, is a federal law mandating that all electronic and information technology developed, procured, maintained, or used by the federal government be accessible to people with disabilities.</a:t>
            </a:r>
          </a:p>
          <a:p>
            <a:endParaRPr lang="en-US" sz="1200" dirty="0">
              <a:latin typeface="Arial" charset="0"/>
              <a:ea typeface="Arial" charset="0"/>
              <a:cs typeface="Arial" charset="0"/>
            </a:endParaRPr>
          </a:p>
          <a:p>
            <a:pPr marL="257175" lvl="1" indent="-257175">
              <a:lnSpc>
                <a:spcPct val="100000"/>
              </a:lnSpc>
              <a:spcBef>
                <a:spcPts val="0"/>
              </a:spcBef>
              <a:buClrTx/>
            </a:pPr>
            <a:r>
              <a:rPr lang="en-US" dirty="0">
                <a:latin typeface="Arial" charset="0"/>
                <a:ea typeface="Arial" charset="0"/>
                <a:cs typeface="Arial" charset="0"/>
              </a:rPr>
              <a:t>Just this year on January 9, the </a:t>
            </a:r>
            <a:r>
              <a:rPr lang="en-US" dirty="0" err="1">
                <a:latin typeface="Arial" charset="0"/>
                <a:ea typeface="Arial" charset="0"/>
                <a:cs typeface="Arial" charset="0"/>
              </a:rPr>
              <a:t>u.s.</a:t>
            </a:r>
            <a:r>
              <a:rPr lang="en-US" dirty="0">
                <a:latin typeface="Arial" charset="0"/>
                <a:ea typeface="Arial" charset="0"/>
                <a:cs typeface="Arial" charset="0"/>
              </a:rPr>
              <a:t> access board updated section 508 of the </a:t>
            </a:r>
            <a:r>
              <a:rPr lang="en-US" dirty="0" err="1">
                <a:latin typeface="Arial" charset="0"/>
                <a:ea typeface="Arial" charset="0"/>
                <a:cs typeface="Arial" charset="0"/>
              </a:rPr>
              <a:t>Rehablitation</a:t>
            </a:r>
            <a:r>
              <a:rPr lang="en-US" dirty="0">
                <a:latin typeface="Arial" charset="0"/>
                <a:ea typeface="Arial" charset="0"/>
                <a:cs typeface="Arial" charset="0"/>
              </a:rPr>
              <a:t> Act and </a:t>
            </a:r>
            <a:r>
              <a:rPr lang="en-US" dirty="0" err="1">
                <a:latin typeface="Arial" charset="0"/>
                <a:ea typeface="Arial" charset="0"/>
                <a:cs typeface="Arial" charset="0"/>
              </a:rPr>
              <a:t>Setion</a:t>
            </a:r>
            <a:r>
              <a:rPr lang="en-US" dirty="0">
                <a:latin typeface="Arial" charset="0"/>
                <a:ea typeface="Arial" charset="0"/>
                <a:cs typeface="Arial" charset="0"/>
              </a:rPr>
              <a:t> 255 of the Communications Act</a:t>
            </a:r>
          </a:p>
          <a:p>
            <a:pPr marL="600075" lvl="2" indent="-257175">
              <a:lnSpc>
                <a:spcPct val="100000"/>
              </a:lnSpc>
              <a:spcBef>
                <a:spcPts val="0"/>
              </a:spcBef>
              <a:buClrTx/>
              <a:buFont typeface="+mj-lt"/>
              <a:buAutoNum type="alphaLcPeriod"/>
            </a:pPr>
            <a:r>
              <a:rPr lang="en-US" dirty="0">
                <a:latin typeface="Arial" charset="0"/>
                <a:ea typeface="Arial" charset="0"/>
                <a:cs typeface="Arial" charset="0"/>
              </a:rPr>
              <a:t>To align with </a:t>
            </a:r>
            <a:r>
              <a:rPr lang="en-US" dirty="0" err="1">
                <a:latin typeface="Arial" charset="0"/>
                <a:ea typeface="Arial" charset="0"/>
                <a:cs typeface="Arial" charset="0"/>
              </a:rPr>
              <a:t>wcag</a:t>
            </a:r>
            <a:r>
              <a:rPr lang="en-US" dirty="0">
                <a:latin typeface="Arial" charset="0"/>
                <a:ea typeface="Arial" charset="0"/>
                <a:cs typeface="Arial" charset="0"/>
              </a:rPr>
              <a:t> 2.0</a:t>
            </a:r>
          </a:p>
          <a:p>
            <a:pPr marL="600075" lvl="2" indent="-257175">
              <a:lnSpc>
                <a:spcPct val="100000"/>
              </a:lnSpc>
              <a:spcBef>
                <a:spcPts val="0"/>
              </a:spcBef>
              <a:buClrTx/>
              <a:buFont typeface="+mj-lt"/>
              <a:buAutoNum type="alphaLcPeriod"/>
            </a:pPr>
            <a:r>
              <a:rPr lang="en-US" dirty="0">
                <a:latin typeface="Arial" charset="0"/>
                <a:ea typeface="Arial" charset="0"/>
                <a:cs typeface="Arial" charset="0"/>
              </a:rPr>
              <a:t>Better defines the scope of what is electronic content</a:t>
            </a:r>
          </a:p>
          <a:p>
            <a:pPr marL="600075" lvl="2" indent="-257175">
              <a:lnSpc>
                <a:spcPct val="100000"/>
              </a:lnSpc>
              <a:spcBef>
                <a:spcPts val="0"/>
              </a:spcBef>
              <a:buClrTx/>
              <a:buFont typeface="+mj-lt"/>
              <a:buAutoNum type="alphaLcPeriod"/>
            </a:pPr>
            <a:r>
              <a:rPr lang="en-US" dirty="0">
                <a:latin typeface="Arial" charset="0"/>
                <a:ea typeface="Arial" charset="0"/>
                <a:cs typeface="Arial" charset="0"/>
              </a:rPr>
              <a:t>And addresses content authoring</a:t>
            </a:r>
          </a:p>
          <a:p>
            <a:pPr marL="257175" lvl="1" indent="-257175">
              <a:lnSpc>
                <a:spcPct val="100000"/>
              </a:lnSpc>
              <a:spcBef>
                <a:spcPts val="0"/>
              </a:spcBef>
              <a:buClrTx/>
            </a:pPr>
            <a:endParaRPr lang="en-US" dirty="0">
              <a:latin typeface="Arial" charset="0"/>
              <a:ea typeface="Arial" charset="0"/>
              <a:cs typeface="Arial" charset="0"/>
            </a:endParaRPr>
          </a:p>
          <a:p>
            <a:pPr marL="257175" lvl="1" indent="-257175">
              <a:lnSpc>
                <a:spcPct val="100000"/>
              </a:lnSpc>
              <a:spcBef>
                <a:spcPts val="0"/>
              </a:spcBef>
              <a:buClrTx/>
            </a:pPr>
            <a:r>
              <a:rPr lang="en-US" dirty="0">
                <a:latin typeface="Arial" charset="0"/>
                <a:ea typeface="Arial" charset="0"/>
                <a:cs typeface="Arial" charset="0"/>
              </a:rPr>
              <a:t>Date to know 18 January 18</a:t>
            </a:r>
          </a:p>
          <a:p>
            <a:pPr marL="685800" lvl="2" indent="-342900">
              <a:lnSpc>
                <a:spcPct val="100000"/>
              </a:lnSpc>
              <a:spcBef>
                <a:spcPts val="0"/>
              </a:spcBef>
              <a:buClrTx/>
              <a:buFont typeface="+mj-lt"/>
              <a:buAutoNum type="alphaLcPeriod"/>
            </a:pPr>
            <a:r>
              <a:rPr lang="en-US" dirty="0">
                <a:latin typeface="Arial" charset="0"/>
                <a:ea typeface="Arial" charset="0"/>
                <a:cs typeface="Arial" charset="0"/>
              </a:rPr>
              <a:t>Federal site must be compliant</a:t>
            </a:r>
          </a:p>
          <a:p>
            <a:pPr marL="685800" lvl="2" indent="-342900">
              <a:lnSpc>
                <a:spcPct val="100000"/>
              </a:lnSpc>
              <a:spcBef>
                <a:spcPts val="0"/>
              </a:spcBef>
              <a:buClrTx/>
              <a:buFont typeface="+mj-lt"/>
              <a:buAutoNum type="alphaLcPeriod"/>
            </a:pPr>
            <a:r>
              <a:rPr lang="en-US" dirty="0">
                <a:latin typeface="Arial" charset="0"/>
                <a:ea typeface="Arial" charset="0"/>
                <a:cs typeface="Arial" charset="0"/>
              </a:rPr>
              <a:t>Organization that receive federal funding</a:t>
            </a:r>
          </a:p>
          <a:p>
            <a:pPr marL="685800" lvl="2" indent="-342900">
              <a:lnSpc>
                <a:spcPct val="100000"/>
              </a:lnSpc>
              <a:spcBef>
                <a:spcPts val="0"/>
              </a:spcBef>
              <a:buClrTx/>
              <a:buFont typeface="+mj-lt"/>
              <a:buAutoNum type="alphaLcPeriod"/>
            </a:pPr>
            <a:r>
              <a:rPr lang="en-US" dirty="0">
                <a:latin typeface="Arial" charset="0"/>
                <a:ea typeface="Arial" charset="0"/>
                <a:cs typeface="Arial" charset="0"/>
              </a:rPr>
              <a:t>However the department of education needs to let us all know</a:t>
            </a:r>
          </a:p>
          <a:p>
            <a:pPr marL="342900" lvl="1" indent="-342900">
              <a:lnSpc>
                <a:spcPct val="100000"/>
              </a:lnSpc>
              <a:spcBef>
                <a:spcPts val="0"/>
              </a:spcBef>
              <a:buClrTx/>
              <a:buSzTx/>
              <a:buFont typeface="+mj-lt"/>
              <a:buAutoNum type="alphaLcPeriod"/>
              <a:defRPr/>
            </a:pPr>
            <a:endParaRPr lang="en-US"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03982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5962" y="1724087"/>
            <a:ext cx="7503175" cy="904270"/>
          </a:xfrm>
        </p:spPr>
        <p:txBody>
          <a:bodyPr/>
          <a:lstStyle/>
          <a:p>
            <a:r>
              <a:rPr lang="en-US" b="1" dirty="0">
                <a:solidFill>
                  <a:srgbClr val="0059BE"/>
                </a:solidFill>
                <a:latin typeface="Arial" charset="0"/>
                <a:ea typeface="Arial" charset="0"/>
                <a:cs typeface="Arial" charset="0"/>
              </a:rPr>
              <a:t>Guidelines 508 – January 2018</a:t>
            </a:r>
          </a:p>
        </p:txBody>
      </p:sp>
      <p:sp>
        <p:nvSpPr>
          <p:cNvPr id="3" name="Content Placeholder 2"/>
          <p:cNvSpPr>
            <a:spLocks noGrp="1"/>
          </p:cNvSpPr>
          <p:nvPr>
            <p:ph idx="4294967295"/>
          </p:nvPr>
        </p:nvSpPr>
        <p:spPr>
          <a:xfrm>
            <a:off x="1066800" y="2596641"/>
            <a:ext cx="7876337" cy="3303303"/>
          </a:xfrm>
        </p:spPr>
        <p:txBody>
          <a:bodyPr>
            <a:noAutofit/>
          </a:bodyPr>
          <a:lstStyle/>
          <a:p>
            <a:pPr marL="0" lvl="1" indent="0">
              <a:lnSpc>
                <a:spcPct val="100000"/>
              </a:lnSpc>
              <a:spcBef>
                <a:spcPts val="0"/>
              </a:spcBef>
              <a:buClrTx/>
              <a:buSzTx/>
              <a:buNone/>
              <a:defRPr/>
            </a:pPr>
            <a:r>
              <a:rPr lang="en-US" sz="2800" b="1" dirty="0">
                <a:latin typeface="Arial" charset="0"/>
                <a:ea typeface="Arial" charset="0"/>
                <a:cs typeface="Arial" charset="0"/>
              </a:rPr>
              <a:t>Major changes include:</a:t>
            </a:r>
          </a:p>
          <a:p>
            <a:pPr marL="0" lvl="1" indent="0">
              <a:lnSpc>
                <a:spcPct val="100000"/>
              </a:lnSpc>
              <a:spcBef>
                <a:spcPts val="0"/>
              </a:spcBef>
              <a:buClrTx/>
              <a:buSzTx/>
              <a:buNone/>
              <a:defRPr/>
            </a:pPr>
            <a:endParaRPr lang="en-US" sz="2400" dirty="0">
              <a:latin typeface="Arial" charset="0"/>
              <a:ea typeface="Arial" charset="0"/>
              <a:cs typeface="Arial" charset="0"/>
            </a:endParaRPr>
          </a:p>
          <a:p>
            <a:pPr marL="342900" lvl="1" indent="-342900">
              <a:lnSpc>
                <a:spcPct val="100000"/>
              </a:lnSpc>
              <a:spcBef>
                <a:spcPts val="0"/>
              </a:spcBef>
              <a:buClrTx/>
              <a:buSzTx/>
              <a:defRPr/>
            </a:pPr>
            <a:r>
              <a:rPr lang="en-US" sz="2400" dirty="0">
                <a:latin typeface="Arial" charset="0"/>
                <a:ea typeface="Arial" charset="0"/>
                <a:cs typeface="Arial" charset="0"/>
              </a:rPr>
              <a:t>Incorporating WCAG 2.0 </a:t>
            </a:r>
          </a:p>
          <a:p>
            <a:pPr marL="342900" lvl="1" indent="-342900">
              <a:lnSpc>
                <a:spcPct val="100000"/>
              </a:lnSpc>
              <a:spcBef>
                <a:spcPts val="0"/>
              </a:spcBef>
              <a:buClrTx/>
              <a:buSzTx/>
              <a:defRPr/>
            </a:pPr>
            <a:r>
              <a:rPr lang="en-US" sz="2400" dirty="0">
                <a:latin typeface="Arial" charset="0"/>
                <a:ea typeface="Arial" charset="0"/>
                <a:cs typeface="Arial" charset="0"/>
              </a:rPr>
              <a:t>Specifying types of non-public facing electronic content that must comply</a:t>
            </a:r>
          </a:p>
          <a:p>
            <a:pPr marL="342900" lvl="1" indent="-342900">
              <a:lnSpc>
                <a:spcPct val="100000"/>
              </a:lnSpc>
              <a:spcBef>
                <a:spcPts val="0"/>
              </a:spcBef>
              <a:buClrTx/>
              <a:buSzTx/>
              <a:defRPr/>
            </a:pPr>
            <a:r>
              <a:rPr lang="en-US" sz="2400" dirty="0">
                <a:latin typeface="Arial" charset="0"/>
                <a:ea typeface="Arial" charset="0"/>
                <a:cs typeface="Arial" charset="0"/>
              </a:rPr>
              <a:t>Assistive Technology</a:t>
            </a:r>
          </a:p>
          <a:p>
            <a:pPr marL="342900" lvl="1" indent="-342900">
              <a:lnSpc>
                <a:spcPct val="100000"/>
              </a:lnSpc>
              <a:spcBef>
                <a:spcPts val="0"/>
              </a:spcBef>
              <a:buClrTx/>
              <a:buSzTx/>
              <a:defRPr/>
            </a:pPr>
            <a:r>
              <a:rPr lang="en-US" sz="2400" dirty="0">
                <a:latin typeface="Arial" charset="0"/>
                <a:ea typeface="Arial" charset="0"/>
                <a:cs typeface="Arial" charset="0"/>
              </a:rPr>
              <a:t>Cognitive, Language and Learning Disabilities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04921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2945" y="1870365"/>
            <a:ext cx="7915170" cy="720436"/>
          </a:xfrm>
        </p:spPr>
        <p:txBody>
          <a:bodyPr>
            <a:noAutofit/>
          </a:bodyPr>
          <a:lstStyle/>
          <a:p>
            <a:pPr>
              <a:lnSpc>
                <a:spcPct val="100000"/>
              </a:lnSpc>
              <a:spcAft>
                <a:spcPts val="15"/>
              </a:spcAft>
            </a:pPr>
            <a:r>
              <a:rPr lang="en-US" b="1" dirty="0">
                <a:solidFill>
                  <a:srgbClr val="0059BE"/>
                </a:solidFill>
                <a:latin typeface="Arial" charset="0"/>
                <a:ea typeface="Arial" charset="0"/>
                <a:cs typeface="Arial" charset="0"/>
              </a:rPr>
              <a:t>Managing an </a:t>
            </a:r>
            <a:r>
              <a:rPr lang="en-US" b="1">
                <a:solidFill>
                  <a:srgbClr val="0059BE"/>
                </a:solidFill>
                <a:latin typeface="Arial" charset="0"/>
                <a:ea typeface="Arial" charset="0"/>
                <a:cs typeface="Arial" charset="0"/>
              </a:rPr>
              <a:t>OCR Complaint</a:t>
            </a:r>
            <a:endParaRPr lang="en-US" b="1" dirty="0">
              <a:solidFill>
                <a:srgbClr val="0059BE"/>
              </a:solidFill>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5" name="Rectangle 4"/>
          <p:cNvSpPr/>
          <p:nvPr/>
        </p:nvSpPr>
        <p:spPr>
          <a:xfrm>
            <a:off x="1052945" y="2759609"/>
            <a:ext cx="7342910" cy="2239139"/>
          </a:xfrm>
          <a:prstGeom prst="rect">
            <a:avLst/>
          </a:prstGeom>
        </p:spPr>
        <p:txBody>
          <a:bodyPr wrap="square">
            <a:spAutoFit/>
          </a:bodyPr>
          <a:lstStyle/>
          <a:p>
            <a:pPr marL="342900" indent="-342900">
              <a:lnSpc>
                <a:spcPct val="150000"/>
              </a:lnSpc>
              <a:buFont typeface="Arial" charset="0"/>
              <a:buChar char="•"/>
            </a:pPr>
            <a:r>
              <a:rPr lang="en-US" sz="2400" dirty="0">
                <a:latin typeface="Arial" charset="0"/>
                <a:ea typeface="Arial" charset="0"/>
                <a:cs typeface="Arial" charset="0"/>
              </a:rPr>
              <a:t>Legal Counsel</a:t>
            </a:r>
          </a:p>
          <a:p>
            <a:pPr marL="342900" indent="-342900">
              <a:lnSpc>
                <a:spcPct val="150000"/>
              </a:lnSpc>
              <a:buFont typeface="Arial" charset="0"/>
              <a:buChar char="•"/>
            </a:pPr>
            <a:r>
              <a:rPr lang="en-US" sz="2400" dirty="0">
                <a:latin typeface="Arial" charset="0"/>
                <a:ea typeface="Arial" charset="0"/>
                <a:cs typeface="Arial" charset="0"/>
              </a:rPr>
              <a:t>Review web accessibility concerns</a:t>
            </a:r>
          </a:p>
          <a:p>
            <a:pPr marL="342900" indent="-342900">
              <a:lnSpc>
                <a:spcPct val="150000"/>
              </a:lnSpc>
              <a:buFont typeface="Arial" charset="0"/>
              <a:buChar char="•"/>
            </a:pPr>
            <a:r>
              <a:rPr lang="en-US" sz="2400" dirty="0">
                <a:latin typeface="Arial" charset="0"/>
                <a:ea typeface="Arial" charset="0"/>
                <a:cs typeface="Arial" charset="0"/>
              </a:rPr>
              <a:t>Respond to OCR Request in a timely fashion</a:t>
            </a:r>
          </a:p>
          <a:p>
            <a:pPr marL="342900" indent="-342900">
              <a:lnSpc>
                <a:spcPct val="150000"/>
              </a:lnSpc>
              <a:buFont typeface="Arial" charset="0"/>
              <a:buChar char="•"/>
            </a:pPr>
            <a:r>
              <a:rPr lang="en-US" sz="2400" dirty="0">
                <a:latin typeface="Arial" charset="0"/>
                <a:ea typeface="Arial" charset="0"/>
                <a:cs typeface="Arial" charset="0"/>
              </a:rPr>
              <a:t>Vendor</a:t>
            </a:r>
            <a:endParaRPr lang="en-US" sz="2400" dirty="0"/>
          </a:p>
        </p:txBody>
      </p:sp>
    </p:spTree>
    <p:extLst>
      <p:ext uri="{BB962C8B-B14F-4D97-AF65-F5344CB8AC3E}">
        <p14:creationId xmlns:p14="http://schemas.microsoft.com/office/powerpoint/2010/main" val="66836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62" y="2881744"/>
            <a:ext cx="7773338" cy="2812472"/>
          </a:xfrm>
        </p:spPr>
        <p:txBody>
          <a:bodyPr>
            <a:noAutofit/>
          </a:bodyPr>
          <a:lstStyle/>
          <a:p>
            <a:pPr>
              <a:lnSpc>
                <a:spcPct val="150000"/>
              </a:lnSpc>
            </a:pPr>
            <a:r>
              <a:rPr lang="en-US" sz="2400" dirty="0">
                <a:latin typeface="Arial" charset="0"/>
                <a:ea typeface="Arial" charset="0"/>
                <a:cs typeface="Arial" charset="0"/>
              </a:rPr>
              <a:t>•  Designate a web accessibility coordinator</a:t>
            </a:r>
            <a:br>
              <a:rPr lang="en-US" sz="2400" dirty="0">
                <a:latin typeface="Arial" charset="0"/>
                <a:ea typeface="Arial" charset="0"/>
                <a:cs typeface="Arial" charset="0"/>
              </a:rPr>
            </a:br>
            <a:r>
              <a:rPr lang="en-US" sz="2400" dirty="0">
                <a:latin typeface="Arial" charset="0"/>
                <a:ea typeface="Arial" charset="0"/>
                <a:cs typeface="Arial" charset="0"/>
              </a:rPr>
              <a:t>•  Provide training</a:t>
            </a:r>
            <a:br>
              <a:rPr lang="en-US" sz="2400" dirty="0">
                <a:latin typeface="Arial" charset="0"/>
                <a:ea typeface="Arial" charset="0"/>
                <a:cs typeface="Arial" charset="0"/>
              </a:rPr>
            </a:br>
            <a:r>
              <a:rPr lang="en-US" sz="2400" dirty="0">
                <a:latin typeface="Arial" charset="0"/>
                <a:ea typeface="Arial" charset="0"/>
                <a:cs typeface="Arial" charset="0"/>
              </a:rPr>
              <a:t>•  Ensure all new content is published accessible</a:t>
            </a:r>
            <a:br>
              <a:rPr lang="en-US" sz="2400" dirty="0">
                <a:latin typeface="Arial" charset="0"/>
                <a:ea typeface="Arial" charset="0"/>
                <a:cs typeface="Arial" charset="0"/>
              </a:rPr>
            </a:br>
            <a:r>
              <a:rPr lang="en-US" sz="2400" dirty="0">
                <a:latin typeface="Arial" charset="0"/>
                <a:ea typeface="Arial" charset="0"/>
                <a:cs typeface="Arial" charset="0"/>
              </a:rPr>
              <a:t>•  Develop and implement a corrective action plan</a:t>
            </a:r>
            <a:br>
              <a:rPr lang="en-US" sz="2400" dirty="0">
                <a:latin typeface="Arial" charset="0"/>
                <a:ea typeface="Arial" charset="0"/>
                <a:cs typeface="Arial" charset="0"/>
              </a:rPr>
            </a:br>
            <a:r>
              <a:rPr lang="en-US" sz="2400" dirty="0">
                <a:latin typeface="Arial" charset="0"/>
                <a:ea typeface="Arial" charset="0"/>
                <a:cs typeface="Arial" charset="0"/>
              </a:rPr>
              <a:t>•  Monitor compliance</a:t>
            </a:r>
            <a:br>
              <a:rPr lang="en-US" sz="2400" dirty="0">
                <a:latin typeface="Arial" charset="0"/>
                <a:ea typeface="Arial" charset="0"/>
                <a:cs typeface="Arial" charset="0"/>
              </a:rPr>
            </a:br>
            <a:endParaRPr lang="en-US" sz="2400"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3" name="Rectangle 2"/>
          <p:cNvSpPr/>
          <p:nvPr/>
        </p:nvSpPr>
        <p:spPr>
          <a:xfrm>
            <a:off x="1058962" y="1578258"/>
            <a:ext cx="6879693" cy="1077218"/>
          </a:xfrm>
          <a:prstGeom prst="rect">
            <a:avLst/>
          </a:prstGeom>
        </p:spPr>
        <p:txBody>
          <a:bodyPr wrap="square">
            <a:spAutoFit/>
          </a:bodyPr>
          <a:lstStyle/>
          <a:p>
            <a:r>
              <a:rPr lang="en-US" sz="3200" b="1" dirty="0">
                <a:solidFill>
                  <a:srgbClr val="0059BE"/>
                </a:solidFill>
                <a:latin typeface="Arial" charset="0"/>
                <a:ea typeface="Arial" charset="0"/>
                <a:cs typeface="Arial" charset="0"/>
              </a:rPr>
              <a:t>Proactive not Reactive</a:t>
            </a:r>
            <a:br>
              <a:rPr lang="en-US" sz="3200" b="1" dirty="0">
                <a:solidFill>
                  <a:srgbClr val="0059BE"/>
                </a:solidFill>
                <a:latin typeface="Arial" charset="0"/>
                <a:ea typeface="Arial" charset="0"/>
                <a:cs typeface="Arial" charset="0"/>
              </a:rPr>
            </a:br>
            <a:r>
              <a:rPr lang="en-US" sz="3200" b="1" dirty="0">
                <a:solidFill>
                  <a:srgbClr val="0059BE"/>
                </a:solidFill>
                <a:latin typeface="Arial" charset="0"/>
                <a:ea typeface="Arial" charset="0"/>
                <a:cs typeface="Arial" charset="0"/>
              </a:rPr>
              <a:t>Avoiding OCR </a:t>
            </a:r>
          </a:p>
        </p:txBody>
      </p:sp>
    </p:spTree>
    <p:extLst>
      <p:ext uri="{BB962C8B-B14F-4D97-AF65-F5344CB8AC3E}">
        <p14:creationId xmlns:p14="http://schemas.microsoft.com/office/powerpoint/2010/main" val="65749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62" y="2978723"/>
            <a:ext cx="7773338" cy="1972988"/>
          </a:xfrm>
        </p:spPr>
        <p:txBody>
          <a:bodyPr>
            <a:noAutofit/>
          </a:bodyPr>
          <a:lstStyle/>
          <a:p>
            <a:pPr>
              <a:lnSpc>
                <a:spcPct val="150000"/>
              </a:lnSpc>
            </a:pPr>
            <a:r>
              <a:rPr lang="en-US" sz="2400" dirty="0">
                <a:latin typeface="Arial" charset="0"/>
                <a:ea typeface="Arial" charset="0"/>
                <a:cs typeface="Arial" charset="0"/>
              </a:rPr>
              <a:t>•  Establish Internal Accessibility Policy and Guidelines</a:t>
            </a:r>
            <a:br>
              <a:rPr lang="en-US" sz="2400" dirty="0">
                <a:latin typeface="Arial" charset="0"/>
                <a:ea typeface="Arial" charset="0"/>
                <a:cs typeface="Arial" charset="0"/>
              </a:rPr>
            </a:br>
            <a:r>
              <a:rPr lang="en-US" sz="2400" dirty="0">
                <a:latin typeface="Arial" charset="0"/>
                <a:ea typeface="Arial" charset="0"/>
                <a:cs typeface="Arial" charset="0"/>
              </a:rPr>
              <a:t>•  Web Accessibility Exception Procedure</a:t>
            </a:r>
            <a:br>
              <a:rPr lang="en-US" sz="2400" dirty="0">
                <a:latin typeface="Arial" charset="0"/>
                <a:ea typeface="Arial" charset="0"/>
                <a:cs typeface="Arial" charset="0"/>
              </a:rPr>
            </a:br>
            <a:r>
              <a:rPr lang="en-US" sz="2400" dirty="0">
                <a:latin typeface="Arial" charset="0"/>
                <a:ea typeface="Arial" charset="0"/>
                <a:cs typeface="Arial" charset="0"/>
              </a:rPr>
              <a:t>•  Social Media Accessibility Procedure</a:t>
            </a:r>
            <a:br>
              <a:rPr lang="en-US" sz="2400" dirty="0">
                <a:latin typeface="Arial" charset="0"/>
                <a:ea typeface="Arial" charset="0"/>
                <a:cs typeface="Arial" charset="0"/>
              </a:rPr>
            </a:br>
            <a:br>
              <a:rPr lang="en-US" sz="2400" dirty="0">
                <a:latin typeface="Arial" charset="0"/>
                <a:ea typeface="Arial" charset="0"/>
                <a:cs typeface="Arial" charset="0"/>
              </a:rPr>
            </a:br>
            <a:endParaRPr lang="en-US" sz="2400" dirty="0">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5" name="Rectangle 4"/>
          <p:cNvSpPr/>
          <p:nvPr/>
        </p:nvSpPr>
        <p:spPr>
          <a:xfrm>
            <a:off x="1058962" y="1578258"/>
            <a:ext cx="6879693" cy="1077218"/>
          </a:xfrm>
          <a:prstGeom prst="rect">
            <a:avLst/>
          </a:prstGeom>
        </p:spPr>
        <p:txBody>
          <a:bodyPr wrap="square">
            <a:spAutoFit/>
          </a:bodyPr>
          <a:lstStyle/>
          <a:p>
            <a:r>
              <a:rPr lang="en-US" sz="3200" b="1">
                <a:solidFill>
                  <a:srgbClr val="0059BE"/>
                </a:solidFill>
                <a:latin typeface="Arial" charset="0"/>
                <a:ea typeface="Arial" charset="0"/>
                <a:cs typeface="Arial" charset="0"/>
              </a:rPr>
              <a:t>Proactive not Reactive</a:t>
            </a:r>
            <a:br>
              <a:rPr lang="en-US" sz="3200" b="1">
                <a:solidFill>
                  <a:srgbClr val="0059BE"/>
                </a:solidFill>
                <a:latin typeface="Arial" charset="0"/>
                <a:ea typeface="Arial" charset="0"/>
                <a:cs typeface="Arial" charset="0"/>
              </a:rPr>
            </a:br>
            <a:r>
              <a:rPr lang="en-US" sz="3200" b="1">
                <a:solidFill>
                  <a:srgbClr val="0059BE"/>
                </a:solidFill>
                <a:latin typeface="Arial" charset="0"/>
                <a:ea typeface="Arial" charset="0"/>
                <a:cs typeface="Arial" charset="0"/>
              </a:rPr>
              <a:t>Avoiding OCR </a:t>
            </a:r>
          </a:p>
        </p:txBody>
      </p:sp>
    </p:spTree>
    <p:extLst>
      <p:ext uri="{BB962C8B-B14F-4D97-AF65-F5344CB8AC3E}">
        <p14:creationId xmlns:p14="http://schemas.microsoft.com/office/powerpoint/2010/main" val="376093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62" y="1296574"/>
            <a:ext cx="7773338" cy="801629"/>
          </a:xfrm>
        </p:spPr>
        <p:txBody>
          <a:bodyPr>
            <a:noAutofit/>
          </a:bodyPr>
          <a:lstStyle/>
          <a:p>
            <a:r>
              <a:rPr lang="en-US" b="1">
                <a:solidFill>
                  <a:srgbClr val="0059BE"/>
                </a:solidFill>
                <a:latin typeface="Arial" charset="0"/>
                <a:ea typeface="Arial" charset="0"/>
                <a:cs typeface="Arial" charset="0"/>
              </a:rPr>
              <a:t>Does </a:t>
            </a:r>
            <a:r>
              <a:rPr lang="en-US" b="1" dirty="0">
                <a:solidFill>
                  <a:srgbClr val="0059BE"/>
                </a:solidFill>
                <a:latin typeface="Arial" charset="0"/>
                <a:ea typeface="Arial" charset="0"/>
                <a:cs typeface="Arial" charset="0"/>
              </a:rPr>
              <a:t>it matter?</a:t>
            </a:r>
            <a:br>
              <a:rPr lang="en-US" b="1" dirty="0">
                <a:solidFill>
                  <a:srgbClr val="0059BE"/>
                </a:solidFill>
                <a:latin typeface="Arial" charset="0"/>
                <a:ea typeface="Arial" charset="0"/>
                <a:cs typeface="Arial" charset="0"/>
              </a:rPr>
            </a:br>
            <a:br>
              <a:rPr lang="en-US" b="1" dirty="0">
                <a:solidFill>
                  <a:srgbClr val="0059BE"/>
                </a:solidFill>
                <a:latin typeface="Arial" charset="0"/>
                <a:ea typeface="Arial" charset="0"/>
                <a:cs typeface="Arial" charset="0"/>
              </a:rPr>
            </a:br>
            <a:endParaRPr lang="en-US" b="1" dirty="0">
              <a:solidFill>
                <a:srgbClr val="0059BE"/>
              </a:solidFill>
              <a:latin typeface="Arial" charset="0"/>
              <a:ea typeface="Arial" charset="0"/>
              <a:cs typeface="Arial" charset="0"/>
            </a:endParaRPr>
          </a:p>
        </p:txBody>
      </p:sp>
      <p:sp>
        <p:nvSpPr>
          <p:cNvPr id="3" name="Content Placeholder 2"/>
          <p:cNvSpPr>
            <a:spLocks noGrp="1"/>
          </p:cNvSpPr>
          <p:nvPr>
            <p:ph idx="4294967295"/>
          </p:nvPr>
        </p:nvSpPr>
        <p:spPr>
          <a:xfrm>
            <a:off x="1059430" y="2181332"/>
            <a:ext cx="7772870" cy="3585791"/>
          </a:xfrm>
        </p:spPr>
        <p:txBody>
          <a:bodyPr>
            <a:normAutofit fontScale="92500"/>
          </a:bodyPr>
          <a:lstStyle/>
          <a:p>
            <a:r>
              <a:rPr lang="en-US" sz="2100" dirty="0">
                <a:latin typeface="Arial" charset="0"/>
                <a:ea typeface="Arial" charset="0"/>
                <a:cs typeface="Arial" charset="0"/>
              </a:rPr>
              <a:t>In addition to complying with state and federal laws and policies, ensuring your parent communications are accessible is important both as a matter of equality and for reaching your viewers. </a:t>
            </a:r>
          </a:p>
          <a:p>
            <a:r>
              <a:rPr lang="en-US" sz="2100" dirty="0">
                <a:latin typeface="Arial" charset="0"/>
                <a:ea typeface="Arial" charset="0"/>
                <a:cs typeface="Arial" charset="0"/>
              </a:rPr>
              <a:t>According to the U.S. Census Bureau, nearly 57 million Americans have some type of disability, with 31 million having a mobility disability and 16 million a sensory disability involving sight or hearing.</a:t>
            </a:r>
          </a:p>
          <a:p>
            <a:r>
              <a:rPr lang="en-US" sz="2100" dirty="0">
                <a:latin typeface="Arial" charset="0"/>
                <a:ea typeface="Arial" charset="0"/>
                <a:cs typeface="Arial" charset="0"/>
              </a:rPr>
              <a:t>Ensuring that your e-mails, mobile apps and websites are accessible to all is critical for effective communications.</a:t>
            </a:r>
          </a:p>
          <a:p>
            <a:endParaRPr lang="en-US"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73607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5964" y="1378245"/>
            <a:ext cx="7502705" cy="1567988"/>
          </a:xfrm>
        </p:spPr>
        <p:txBody>
          <a:bodyPr>
            <a:noAutofit/>
          </a:bodyPr>
          <a:lstStyle/>
          <a:p>
            <a:r>
              <a:rPr lang="en-US" b="1" dirty="0">
                <a:solidFill>
                  <a:srgbClr val="0059BE"/>
                </a:solidFill>
                <a:latin typeface="Arial" charset="0"/>
                <a:ea typeface="Arial" charset="0"/>
                <a:cs typeface="Arial" charset="0"/>
              </a:rPr>
              <a:t>Are there standards or laws for accessibility that school districts must comply with?</a:t>
            </a:r>
            <a:br>
              <a:rPr lang="en-US" b="1" dirty="0">
                <a:solidFill>
                  <a:srgbClr val="0059BE"/>
                </a:solidFill>
                <a:latin typeface="Arial" charset="0"/>
                <a:ea typeface="Arial" charset="0"/>
                <a:cs typeface="Arial" charset="0"/>
              </a:rPr>
            </a:br>
            <a:endParaRPr lang="en-US" b="1" dirty="0">
              <a:solidFill>
                <a:srgbClr val="0059BE"/>
              </a:solidFill>
              <a:latin typeface="Arial" charset="0"/>
              <a:ea typeface="Arial" charset="0"/>
              <a:cs typeface="Arial" charset="0"/>
            </a:endParaRPr>
          </a:p>
        </p:txBody>
      </p:sp>
      <p:sp>
        <p:nvSpPr>
          <p:cNvPr id="3" name="Content Placeholder 2"/>
          <p:cNvSpPr>
            <a:spLocks noGrp="1"/>
          </p:cNvSpPr>
          <p:nvPr>
            <p:ph idx="4294967295"/>
          </p:nvPr>
        </p:nvSpPr>
        <p:spPr>
          <a:xfrm>
            <a:off x="955963" y="2946233"/>
            <a:ext cx="7876337" cy="2903003"/>
          </a:xfrm>
        </p:spPr>
        <p:txBody>
          <a:bodyPr>
            <a:normAutofit/>
          </a:bodyPr>
          <a:lstStyle/>
          <a:p>
            <a:pPr marL="0" indent="0" algn="ctr">
              <a:buNone/>
            </a:pPr>
            <a:r>
              <a:rPr lang="en-US" sz="2400" b="1" dirty="0">
                <a:solidFill>
                  <a:srgbClr val="FFA143"/>
                </a:solidFill>
                <a:latin typeface="Arial Black" charset="0"/>
                <a:ea typeface="Arial Black" charset="0"/>
                <a:cs typeface="Arial Black" charset="0"/>
              </a:rPr>
              <a:t>The simply answer is yes…</a:t>
            </a:r>
            <a:endParaRPr lang="en-US" sz="2400" dirty="0">
              <a:solidFill>
                <a:srgbClr val="FFA143"/>
              </a:solidFill>
              <a:latin typeface="Arial" charset="0"/>
              <a:ea typeface="Arial" charset="0"/>
              <a:cs typeface="Arial" charset="0"/>
            </a:endParaRPr>
          </a:p>
          <a:p>
            <a:r>
              <a:rPr lang="en-US" sz="2100" dirty="0">
                <a:latin typeface="Arial" charset="0"/>
                <a:ea typeface="Arial" charset="0"/>
                <a:cs typeface="Arial" charset="0"/>
              </a:rPr>
              <a:t>The legal Answer is yes but is a bit more complicated…</a:t>
            </a:r>
          </a:p>
          <a:p>
            <a:r>
              <a:rPr lang="en-US" sz="2100" dirty="0">
                <a:latin typeface="Arial" charset="0"/>
                <a:ea typeface="Arial" charset="0"/>
                <a:cs typeface="Arial" charset="0"/>
              </a:rPr>
              <a:t>General Guidelines</a:t>
            </a:r>
          </a:p>
          <a:p>
            <a:r>
              <a:rPr lang="en-US" sz="2100" dirty="0">
                <a:latin typeface="Arial" charset="0"/>
                <a:ea typeface="Arial" charset="0"/>
                <a:cs typeface="Arial" charset="0"/>
              </a:rPr>
              <a:t>When in doubt…Consult with your district’s legal counsel </a:t>
            </a:r>
          </a:p>
          <a:p>
            <a:pPr marL="0" indent="0" algn="ctr">
              <a:buNone/>
            </a:pPr>
            <a:endParaRPr lang="en-US" dirty="0">
              <a:solidFill>
                <a:srgbClr val="FFA143"/>
              </a:solidFill>
              <a:latin typeface="Arial Black" panose="020B0A04020102020204" pitchFamily="34" charset="0"/>
            </a:endParaRPr>
          </a:p>
          <a:p>
            <a:pPr marL="0" indent="0" algn="ctr">
              <a:buNone/>
            </a:pPr>
            <a:endParaRPr lang="en-US" dirty="0">
              <a:solidFill>
                <a:srgbClr val="FFA143"/>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44818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62" y="1411990"/>
            <a:ext cx="7773338" cy="933492"/>
          </a:xfrm>
        </p:spPr>
        <p:txBody>
          <a:bodyPr/>
          <a:lstStyle/>
          <a:p>
            <a:r>
              <a:rPr lang="en-US" b="1" dirty="0">
                <a:solidFill>
                  <a:srgbClr val="0059BE"/>
                </a:solidFill>
                <a:latin typeface="Arial" charset="0"/>
                <a:ea typeface="Arial" charset="0"/>
                <a:cs typeface="Arial" charset="0"/>
              </a:rPr>
              <a:t>What is Accessibility</a:t>
            </a:r>
          </a:p>
        </p:txBody>
      </p:sp>
      <p:sp>
        <p:nvSpPr>
          <p:cNvPr id="3" name="Content Placeholder 2"/>
          <p:cNvSpPr>
            <a:spLocks noGrp="1"/>
          </p:cNvSpPr>
          <p:nvPr>
            <p:ph idx="4294967295"/>
          </p:nvPr>
        </p:nvSpPr>
        <p:spPr>
          <a:xfrm>
            <a:off x="1059430" y="2313709"/>
            <a:ext cx="7772870" cy="3457873"/>
          </a:xfrm>
        </p:spPr>
        <p:txBody>
          <a:bodyPr>
            <a:noAutofit/>
          </a:bodyPr>
          <a:lstStyle/>
          <a:p>
            <a:r>
              <a:rPr lang="en-US" dirty="0">
                <a:latin typeface="Arial" charset="0"/>
                <a:ea typeface="Arial" charset="0"/>
                <a:cs typeface="Arial" charset="0"/>
              </a:rPr>
              <a:t>Recognize accessibility applies to students parent and employees</a:t>
            </a:r>
          </a:p>
          <a:p>
            <a:r>
              <a:rPr lang="en-US" dirty="0">
                <a:latin typeface="Arial" charset="0"/>
                <a:ea typeface="Arial" charset="0"/>
                <a:cs typeface="Arial" charset="0"/>
              </a:rPr>
              <a:t>Just as your brick &amp; mortar location must be accessible to all employees and students, your website should also be accessible</a:t>
            </a:r>
          </a:p>
          <a:p>
            <a:r>
              <a:rPr lang="en-US" dirty="0">
                <a:latin typeface="Arial" charset="0"/>
                <a:ea typeface="Arial" charset="0"/>
                <a:cs typeface="Arial" charset="0"/>
              </a:rPr>
              <a:t>Accessibility generally means equal or equivalent access by a person with a disability. </a:t>
            </a:r>
          </a:p>
          <a:p>
            <a:r>
              <a:rPr lang="en-US" dirty="0">
                <a:latin typeface="Arial" charset="0"/>
                <a:ea typeface="Arial" charset="0"/>
                <a:cs typeface="Arial" charset="0"/>
              </a:rPr>
              <a:t>Technology is accessible if it can be used as effectively by people with disabilities as by those without. </a:t>
            </a:r>
          </a:p>
          <a:p>
            <a:endParaRPr lang="en-US"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343554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6973" y="1467437"/>
            <a:ext cx="7773338" cy="926003"/>
          </a:xfrm>
        </p:spPr>
        <p:txBody>
          <a:bodyPr>
            <a:noAutofit/>
          </a:bodyPr>
          <a:lstStyle/>
          <a:p>
            <a:r>
              <a:rPr lang="en-US" b="1" dirty="0">
                <a:solidFill>
                  <a:srgbClr val="0059BE"/>
                </a:solidFill>
                <a:latin typeface="Arial" charset="0"/>
                <a:ea typeface="Arial" charset="0"/>
                <a:cs typeface="Arial" charset="0"/>
              </a:rPr>
              <a:t>Does accessibility mean different</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things for different people?</a:t>
            </a:r>
            <a:br>
              <a:rPr lang="en-US" b="1" dirty="0">
                <a:solidFill>
                  <a:srgbClr val="0059BE"/>
                </a:solidFill>
                <a:latin typeface="Arial" charset="0"/>
                <a:ea typeface="Arial" charset="0"/>
                <a:cs typeface="Arial" charset="0"/>
              </a:rPr>
            </a:br>
            <a:endParaRPr lang="en-US" b="1" dirty="0">
              <a:solidFill>
                <a:srgbClr val="0059BE"/>
              </a:solidFill>
              <a:latin typeface="Arial" charset="0"/>
              <a:ea typeface="Arial" charset="0"/>
              <a:cs typeface="Arial" charset="0"/>
            </a:endParaRPr>
          </a:p>
        </p:txBody>
      </p:sp>
      <p:sp>
        <p:nvSpPr>
          <p:cNvPr id="3" name="Content Placeholder 2"/>
          <p:cNvSpPr>
            <a:spLocks noGrp="1"/>
          </p:cNvSpPr>
          <p:nvPr>
            <p:ph idx="4294967295"/>
          </p:nvPr>
        </p:nvSpPr>
        <p:spPr>
          <a:xfrm>
            <a:off x="900545" y="2508886"/>
            <a:ext cx="8094600" cy="3353318"/>
          </a:xfrm>
        </p:spPr>
        <p:txBody>
          <a:bodyPr>
            <a:normAutofit fontScale="92500" lnSpcReduction="10000"/>
          </a:bodyPr>
          <a:lstStyle/>
          <a:p>
            <a:pPr marL="0" indent="0" algn="ctr">
              <a:buNone/>
            </a:pPr>
            <a:r>
              <a:rPr lang="en-US" sz="2925" b="1" dirty="0">
                <a:solidFill>
                  <a:srgbClr val="FFA143"/>
                </a:solidFill>
                <a:latin typeface="Arial Black" panose="020B0A04020102020204" pitchFamily="34" charset="0"/>
              </a:rPr>
              <a:t>Yes…</a:t>
            </a:r>
          </a:p>
          <a:p>
            <a:pPr marL="0" indent="0" algn="ctr">
              <a:spcBef>
                <a:spcPts val="450"/>
              </a:spcBef>
              <a:buNone/>
            </a:pPr>
            <a:r>
              <a:rPr lang="en-US" sz="1950" dirty="0">
                <a:latin typeface="Arial Black" panose="020B0A04020102020204" pitchFamily="34" charset="0"/>
              </a:rPr>
              <a:t>it depends on who you are, what you do, </a:t>
            </a:r>
          </a:p>
          <a:p>
            <a:pPr marL="0" indent="0" algn="ctr">
              <a:spcBef>
                <a:spcPts val="450"/>
              </a:spcBef>
              <a:buNone/>
            </a:pPr>
            <a:r>
              <a:rPr lang="en-US" sz="1950" dirty="0">
                <a:latin typeface="Arial Black" panose="020B0A04020102020204" pitchFamily="34" charset="0"/>
              </a:rPr>
              <a:t>what you use and your environment</a:t>
            </a:r>
          </a:p>
          <a:p>
            <a:r>
              <a:rPr lang="en-US" sz="1900" dirty="0">
                <a:latin typeface="Arial" charset="0"/>
                <a:ea typeface="Arial" charset="0"/>
                <a:cs typeface="Arial" charset="0"/>
              </a:rPr>
              <a:t>For a blind user, it might mean having technology work with the screen reader software. </a:t>
            </a:r>
          </a:p>
          <a:p>
            <a:r>
              <a:rPr lang="en-US" sz="1900" dirty="0">
                <a:latin typeface="Arial" charset="0"/>
                <a:ea typeface="Arial" charset="0"/>
                <a:cs typeface="Arial" charset="0"/>
              </a:rPr>
              <a:t>To a color-blind user, a website is accessible when color isn’t used to convey meaning and the contrast between colors is strong. And a user with mobility impairment sees accessibility as being able to use a website with limited fine motor skills and to navigate without needing a mouse.</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749896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6905" y="1452167"/>
            <a:ext cx="7773338" cy="1197133"/>
          </a:xfrm>
        </p:spPr>
        <p:txBody>
          <a:bodyPr>
            <a:normAutofit/>
          </a:bodyPr>
          <a:lstStyle/>
          <a:p>
            <a:r>
              <a:rPr lang="en-US" b="1" dirty="0">
                <a:solidFill>
                  <a:srgbClr val="0059BE"/>
                </a:solidFill>
                <a:latin typeface="Arial" charset="0"/>
                <a:ea typeface="Arial" charset="0"/>
                <a:cs typeface="Arial" charset="0"/>
              </a:rPr>
              <a:t>Accessibility further defined</a:t>
            </a:r>
          </a:p>
        </p:txBody>
      </p:sp>
      <p:sp>
        <p:nvSpPr>
          <p:cNvPr id="3" name="Content Placeholder 2"/>
          <p:cNvSpPr>
            <a:spLocks noGrp="1"/>
          </p:cNvSpPr>
          <p:nvPr>
            <p:ph idx="4294967295"/>
          </p:nvPr>
        </p:nvSpPr>
        <p:spPr>
          <a:xfrm>
            <a:off x="866905" y="2202645"/>
            <a:ext cx="7773338" cy="3525944"/>
          </a:xfrm>
        </p:spPr>
        <p:txBody>
          <a:bodyPr>
            <a:noAutofit/>
          </a:bodyPr>
          <a:lstStyle/>
          <a:p>
            <a:r>
              <a:rPr lang="en-US" sz="1600" dirty="0">
                <a:latin typeface="Arial" charset="0"/>
                <a:ea typeface="Arial" charset="0"/>
                <a:cs typeface="Arial" charset="0"/>
              </a:rPr>
              <a:t>Web sites which are perfectly accessible to fully-abled people may be impossible for people with disabilities to access.  </a:t>
            </a:r>
          </a:p>
          <a:p>
            <a:pPr lvl="1"/>
            <a:r>
              <a:rPr lang="en-US" dirty="0">
                <a:latin typeface="Arial" charset="0"/>
                <a:ea typeface="Arial" charset="0"/>
                <a:cs typeface="Arial" charset="0"/>
              </a:rPr>
              <a:t>For example, that beautiful new school website that your tech department just created may be impossible for a person using screen reading technology to navigate; particularly if they are blind/low vision or have a specific learning disability.  </a:t>
            </a:r>
          </a:p>
          <a:p>
            <a:r>
              <a:rPr lang="en-US" sz="1600" dirty="0">
                <a:latin typeface="Arial" charset="0"/>
                <a:ea typeface="Arial" charset="0"/>
                <a:cs typeface="Arial" charset="0"/>
              </a:rPr>
              <a:t>Those “frames” or neat drop-down Java menus on your site may be impossible to use via voice command software.  </a:t>
            </a:r>
          </a:p>
          <a:p>
            <a:pPr lvl="1"/>
            <a:r>
              <a:rPr lang="en-US" dirty="0">
                <a:latin typeface="Arial" charset="0"/>
                <a:ea typeface="Arial" charset="0"/>
                <a:cs typeface="Arial" charset="0"/>
              </a:rPr>
              <a:t>If you are using “streaming audio” online for student programming or video conferencing events it may be impossible for a deaf person to hear.</a:t>
            </a:r>
          </a:p>
          <a:p>
            <a:endParaRPr lang="en-US" sz="16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80321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10275"/>
            <a:ext cx="2168264" cy="889315"/>
          </a:xfrm>
          <a:prstGeom prst="rect">
            <a:avLst/>
          </a:prstGeom>
        </p:spPr>
      </p:pic>
      <p:sp>
        <p:nvSpPr>
          <p:cNvPr id="7" name="Shape 61"/>
          <p:cNvSpPr txBox="1">
            <a:spLocks/>
          </p:cNvSpPr>
          <p:nvPr/>
        </p:nvSpPr>
        <p:spPr>
          <a:xfrm>
            <a:off x="1109142" y="1511825"/>
            <a:ext cx="8034858" cy="572700"/>
          </a:xfrm>
          <a:prstGeom prst="rect">
            <a:avLst/>
          </a:prstGeom>
        </p:spPr>
        <p:txBody>
          <a:bodyPr lIns="91425" tIns="91425" rIns="91425" bIns="91425" anchor="t" anchorCtr="0">
            <a:no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Web Accessibility</a:t>
            </a:r>
          </a:p>
        </p:txBody>
      </p:sp>
      <p:sp>
        <p:nvSpPr>
          <p:cNvPr id="8" name="Shape 62"/>
          <p:cNvSpPr txBox="1">
            <a:spLocks/>
          </p:cNvSpPr>
          <p:nvPr/>
        </p:nvSpPr>
        <p:spPr>
          <a:xfrm>
            <a:off x="1109142" y="2219275"/>
            <a:ext cx="6760240" cy="3395134"/>
          </a:xfrm>
          <a:prstGeom prst="rect">
            <a:avLst/>
          </a:prstGeom>
        </p:spPr>
        <p:txBody>
          <a:bodyPr lIns="91425" tIns="91425" rIns="91425" bIns="91425" anchor="t" anchorCtr="0">
            <a:no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400" dirty="0">
                <a:latin typeface="Arial" charset="0"/>
                <a:ea typeface="Arial" charset="0"/>
                <a:cs typeface="Arial" charset="0"/>
              </a:rPr>
              <a:t>Web accessibility refers to the inclusive practice of removing barriers that prevent interaction with, or access to websites, by people with disabilities. When sites are correctly designed, developed and edited, all users have equal access to information and functionality.</a:t>
            </a:r>
          </a:p>
        </p:txBody>
      </p:sp>
    </p:spTree>
    <p:extLst>
      <p:ext uri="{BB962C8B-B14F-4D97-AF65-F5344CB8AC3E}">
        <p14:creationId xmlns:p14="http://schemas.microsoft.com/office/powerpoint/2010/main" val="48772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2931" y="1491698"/>
            <a:ext cx="7773338" cy="4282390"/>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br>
              <a:rPr lang="en-US" sz="2700" b="1" dirty="0">
                <a:solidFill>
                  <a:srgbClr val="3A3488"/>
                </a:solidFill>
                <a:latin typeface="Arial Black" panose="020B0A04020102020204" pitchFamily="34" charset="0"/>
              </a:rPr>
            </a:br>
            <a:endParaRPr lang="en-US" sz="2700" dirty="0"/>
          </a:p>
        </p:txBody>
      </p:sp>
      <p:sp>
        <p:nvSpPr>
          <p:cNvPr id="5" name="Rectangle 4"/>
          <p:cNvSpPr/>
          <p:nvPr/>
        </p:nvSpPr>
        <p:spPr>
          <a:xfrm>
            <a:off x="1146874" y="2839623"/>
            <a:ext cx="6701700" cy="2451953"/>
          </a:xfrm>
          <a:prstGeom prst="rect">
            <a:avLst/>
          </a:prstGeom>
        </p:spPr>
        <p:txBody>
          <a:bodyPr wrap="square">
            <a:spAutoFit/>
          </a:bodyPr>
          <a:lstStyle/>
          <a:p>
            <a:pPr marL="342900" indent="-342900">
              <a:spcBef>
                <a:spcPts val="1000"/>
              </a:spcBef>
              <a:buFont typeface="Arial" charset="0"/>
              <a:buChar char="•"/>
            </a:pPr>
            <a:r>
              <a:rPr lang="en-US" sz="2000" dirty="0">
                <a:latin typeface="Arial" charset="0"/>
                <a:ea typeface="Arial" charset="0"/>
                <a:cs typeface="Arial" charset="0"/>
              </a:rPr>
              <a:t>use by people who may have </a:t>
            </a:r>
            <a:r>
              <a:rPr lang="en-US" sz="2000" b="1" i="1" dirty="0">
                <a:latin typeface="Arial" charset="0"/>
                <a:ea typeface="Arial" charset="0"/>
                <a:cs typeface="Arial" charset="0"/>
              </a:rPr>
              <a:t>severe or </a:t>
            </a:r>
            <a:r>
              <a:rPr lang="en-US" sz="2000" b="1" i="1">
                <a:latin typeface="Arial" charset="0"/>
                <a:ea typeface="Arial" charset="0"/>
                <a:cs typeface="Arial" charset="0"/>
              </a:rPr>
              <a:t>moderate </a:t>
            </a:r>
            <a:br>
              <a:rPr lang="en-US" sz="2000" b="1" i="1">
                <a:latin typeface="Arial" charset="0"/>
                <a:ea typeface="Arial" charset="0"/>
                <a:cs typeface="Arial" charset="0"/>
              </a:rPr>
            </a:br>
            <a:r>
              <a:rPr lang="en-US" sz="2000" b="1" i="1">
                <a:latin typeface="Arial" charset="0"/>
                <a:ea typeface="Arial" charset="0"/>
                <a:cs typeface="Arial" charset="0"/>
              </a:rPr>
              <a:t>visual </a:t>
            </a:r>
            <a:r>
              <a:rPr lang="en-US" sz="2000" b="1" i="1" dirty="0">
                <a:latin typeface="Arial" charset="0"/>
                <a:ea typeface="Arial" charset="0"/>
                <a:cs typeface="Arial" charset="0"/>
              </a:rPr>
              <a:t>impairment</a:t>
            </a:r>
            <a:endParaRPr lang="en-US" sz="2000" dirty="0">
              <a:latin typeface="Arial" charset="0"/>
              <a:ea typeface="Arial" charset="0"/>
              <a:cs typeface="Arial" charset="0"/>
            </a:endParaRPr>
          </a:p>
          <a:p>
            <a:pPr marL="342900" indent="-342900">
              <a:spcBef>
                <a:spcPts val="1000"/>
              </a:spcBef>
              <a:buFont typeface="Arial" charset="0"/>
              <a:buChar char="•"/>
            </a:pPr>
            <a:r>
              <a:rPr lang="en-US" sz="2000" dirty="0">
                <a:latin typeface="Arial" charset="0"/>
                <a:ea typeface="Arial" charset="0"/>
                <a:cs typeface="Arial" charset="0"/>
              </a:rPr>
              <a:t>use by people who may be </a:t>
            </a:r>
            <a:r>
              <a:rPr lang="en-US" sz="2000" b="1" i="1" dirty="0">
                <a:latin typeface="Arial" charset="0"/>
                <a:ea typeface="Arial" charset="0"/>
                <a:cs typeface="Arial" charset="0"/>
              </a:rPr>
              <a:t>colorblind</a:t>
            </a:r>
            <a:endParaRPr lang="en-US" sz="2000" dirty="0">
              <a:latin typeface="Arial" charset="0"/>
              <a:ea typeface="Arial" charset="0"/>
              <a:cs typeface="Arial" charset="0"/>
            </a:endParaRPr>
          </a:p>
          <a:p>
            <a:pPr marL="342900" indent="-342900">
              <a:spcBef>
                <a:spcPts val="1000"/>
              </a:spcBef>
              <a:buFont typeface="Arial" charset="0"/>
              <a:buChar char="•"/>
            </a:pPr>
            <a:r>
              <a:rPr lang="en-US" sz="2000" dirty="0">
                <a:latin typeface="Arial" charset="0"/>
                <a:ea typeface="Arial" charset="0"/>
                <a:cs typeface="Arial" charset="0"/>
              </a:rPr>
              <a:t>use by people who may be </a:t>
            </a:r>
            <a:r>
              <a:rPr lang="en-US" sz="2000" b="1" i="1" dirty="0">
                <a:latin typeface="Arial" charset="0"/>
                <a:ea typeface="Arial" charset="0"/>
                <a:cs typeface="Arial" charset="0"/>
              </a:rPr>
              <a:t>deaf or hard of hearing</a:t>
            </a:r>
            <a:endParaRPr lang="en-US" sz="2000" dirty="0">
              <a:latin typeface="Arial" charset="0"/>
              <a:ea typeface="Arial" charset="0"/>
              <a:cs typeface="Arial" charset="0"/>
            </a:endParaRPr>
          </a:p>
          <a:p>
            <a:pPr marL="342900" indent="-342900">
              <a:spcBef>
                <a:spcPts val="1000"/>
              </a:spcBef>
              <a:buFont typeface="Arial" charset="0"/>
              <a:buChar char="•"/>
            </a:pPr>
            <a:r>
              <a:rPr lang="en-US" sz="2000" dirty="0">
                <a:latin typeface="Arial" charset="0"/>
                <a:ea typeface="Arial" charset="0"/>
                <a:cs typeface="Arial" charset="0"/>
              </a:rPr>
              <a:t>use by people who may have </a:t>
            </a:r>
            <a:r>
              <a:rPr lang="en-US" sz="2000" b="1" i="1" dirty="0">
                <a:latin typeface="Arial" charset="0"/>
                <a:ea typeface="Arial" charset="0"/>
                <a:cs typeface="Arial" charset="0"/>
              </a:rPr>
              <a:t>motor disabilities</a:t>
            </a:r>
            <a:endParaRPr lang="en-US" sz="2000" dirty="0">
              <a:latin typeface="Arial" charset="0"/>
              <a:ea typeface="Arial" charset="0"/>
              <a:cs typeface="Arial" charset="0"/>
            </a:endParaRPr>
          </a:p>
          <a:p>
            <a:pPr marL="342900" indent="-342900">
              <a:spcBef>
                <a:spcPts val="1000"/>
              </a:spcBef>
              <a:buFont typeface="Arial" charset="0"/>
              <a:buChar char="•"/>
            </a:pPr>
            <a:r>
              <a:rPr lang="en-US" sz="2000" dirty="0">
                <a:latin typeface="Arial" charset="0"/>
                <a:ea typeface="Arial" charset="0"/>
                <a:cs typeface="Arial" charset="0"/>
              </a:rPr>
              <a:t>use by people who may have </a:t>
            </a:r>
            <a:r>
              <a:rPr lang="en-US" sz="2000" b="1" i="1" dirty="0">
                <a:latin typeface="Arial" charset="0"/>
                <a:ea typeface="Arial" charset="0"/>
                <a:cs typeface="Arial" charset="0"/>
              </a:rPr>
              <a:t>cognitive disabilities</a:t>
            </a:r>
            <a:endParaRPr lang="en-US" sz="2000" dirty="0">
              <a:latin typeface="Arial" charset="0"/>
              <a:ea typeface="Arial" charset="0"/>
              <a:cs typeface="Arial" charset="0"/>
            </a:endParaRPr>
          </a:p>
        </p:txBody>
      </p:sp>
      <p:sp>
        <p:nvSpPr>
          <p:cNvPr id="6" name="Rectangle 5"/>
          <p:cNvSpPr/>
          <p:nvPr/>
        </p:nvSpPr>
        <p:spPr>
          <a:xfrm>
            <a:off x="1146874" y="1487925"/>
            <a:ext cx="6102458" cy="1077218"/>
          </a:xfrm>
          <a:prstGeom prst="rect">
            <a:avLst/>
          </a:prstGeom>
        </p:spPr>
        <p:txBody>
          <a:bodyPr wrap="square">
            <a:spAutoFit/>
          </a:bodyPr>
          <a:lstStyle/>
          <a:p>
            <a:r>
              <a:rPr lang="en-US" sz="3200" b="1" dirty="0">
                <a:solidFill>
                  <a:srgbClr val="0059BE"/>
                </a:solidFill>
                <a:latin typeface="Arial" charset="0"/>
                <a:ea typeface="Arial" charset="0"/>
                <a:cs typeface="Arial" charset="0"/>
              </a:rPr>
              <a:t>Considerations for Functional Accessibility</a:t>
            </a:r>
            <a:endParaRPr lang="en-US" sz="3200" dirty="0">
              <a:solidFill>
                <a:srgbClr val="0059BE"/>
              </a:solidFill>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74469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381" y="1993086"/>
            <a:ext cx="7820919" cy="3877985"/>
          </a:xfrm>
          <a:prstGeom prst="rect">
            <a:avLst/>
          </a:prstGeom>
          <a:noFill/>
        </p:spPr>
        <p:txBody>
          <a:bodyPr wrap="square" rtlCol="0">
            <a:spAutoFit/>
          </a:bodyPr>
          <a:lstStyle/>
          <a:p>
            <a:pPr marL="285750" indent="-285750">
              <a:buFont typeface="Arial" charset="0"/>
              <a:buChar char="•"/>
            </a:pPr>
            <a:r>
              <a:rPr lang="en-US" b="1" dirty="0">
                <a:latin typeface="Arial" charset="0"/>
                <a:ea typeface="Arial" charset="0"/>
                <a:cs typeface="Arial" charset="0"/>
              </a:rPr>
              <a:t>Sight disability – </a:t>
            </a:r>
            <a:r>
              <a:rPr lang="en-US" dirty="0">
                <a:latin typeface="Arial" charset="0"/>
                <a:ea typeface="Arial" charset="0"/>
                <a:cs typeface="Arial" charset="0"/>
              </a:rPr>
              <a:t>for example, blind, partially sighted or color blind </a:t>
            </a:r>
          </a:p>
          <a:p>
            <a:pPr marL="285750" indent="-285750">
              <a:buFont typeface="Arial" charset="0"/>
              <a:buChar char="•"/>
            </a:pPr>
            <a:endParaRPr lang="en-US" dirty="0">
              <a:latin typeface="Arial" charset="0"/>
              <a:ea typeface="Arial" charset="0"/>
              <a:cs typeface="Arial" charset="0"/>
            </a:endParaRPr>
          </a:p>
          <a:p>
            <a:pPr marL="285750" indent="-285750">
              <a:buFont typeface="Arial" charset="0"/>
              <a:buChar char="•"/>
            </a:pPr>
            <a:r>
              <a:rPr lang="en-US" b="1" dirty="0">
                <a:latin typeface="Arial" charset="0"/>
                <a:ea typeface="Arial" charset="0"/>
                <a:cs typeface="Arial" charset="0"/>
              </a:rPr>
              <a:t>Hearing disability – </a:t>
            </a:r>
            <a:r>
              <a:rPr lang="en-US" dirty="0">
                <a:latin typeface="Arial" charset="0"/>
                <a:ea typeface="Arial" charset="0"/>
                <a:cs typeface="Arial" charset="0"/>
              </a:rPr>
              <a:t>for example, deaf or hard of hearing </a:t>
            </a:r>
          </a:p>
          <a:p>
            <a:pPr marL="285750" indent="-285750">
              <a:buFont typeface="Arial" charset="0"/>
              <a:buChar char="•"/>
            </a:pPr>
            <a:endParaRPr lang="en-US" dirty="0">
              <a:latin typeface="Arial" charset="0"/>
              <a:ea typeface="Arial" charset="0"/>
              <a:cs typeface="Arial" charset="0"/>
            </a:endParaRPr>
          </a:p>
          <a:p>
            <a:pPr marL="285750" indent="-285750">
              <a:buFont typeface="Arial" charset="0"/>
              <a:buChar char="•"/>
            </a:pPr>
            <a:r>
              <a:rPr lang="en-US" b="1" dirty="0">
                <a:latin typeface="Arial" charset="0"/>
                <a:ea typeface="Arial" charset="0"/>
                <a:cs typeface="Arial" charset="0"/>
              </a:rPr>
              <a:t>Motor disability – </a:t>
            </a:r>
            <a:r>
              <a:rPr lang="en-US" dirty="0">
                <a:latin typeface="Arial" charset="0"/>
                <a:ea typeface="Arial" charset="0"/>
                <a:cs typeface="Arial" charset="0"/>
              </a:rPr>
              <a:t>for example, problems with motor skills or </a:t>
            </a:r>
            <a:br>
              <a:rPr lang="en-US" dirty="0">
                <a:latin typeface="Arial" charset="0"/>
                <a:ea typeface="Arial" charset="0"/>
                <a:cs typeface="Arial" charset="0"/>
              </a:rPr>
            </a:br>
            <a:r>
              <a:rPr lang="en-US" dirty="0">
                <a:latin typeface="Arial" charset="0"/>
                <a:ea typeface="Arial" charset="0"/>
                <a:cs typeface="Arial" charset="0"/>
              </a:rPr>
              <a:t>slow movement </a:t>
            </a:r>
          </a:p>
          <a:p>
            <a:pPr marL="285750" indent="-285750">
              <a:buFont typeface="Arial" charset="0"/>
              <a:buChar char="•"/>
            </a:pPr>
            <a:endParaRPr lang="en-US" dirty="0">
              <a:latin typeface="Arial" charset="0"/>
              <a:ea typeface="Arial" charset="0"/>
              <a:cs typeface="Arial" charset="0"/>
            </a:endParaRPr>
          </a:p>
          <a:p>
            <a:pPr marL="285750" indent="-285750">
              <a:buFont typeface="Arial" charset="0"/>
              <a:buChar char="•"/>
            </a:pPr>
            <a:r>
              <a:rPr lang="en-US" b="1" dirty="0">
                <a:latin typeface="Arial" charset="0"/>
                <a:ea typeface="Arial" charset="0"/>
                <a:cs typeface="Arial" charset="0"/>
              </a:rPr>
              <a:t>Cognitive disability – </a:t>
            </a:r>
            <a:r>
              <a:rPr lang="en-US" dirty="0">
                <a:latin typeface="Arial" charset="0"/>
                <a:ea typeface="Arial" charset="0"/>
                <a:cs typeface="Arial" charset="0"/>
              </a:rPr>
              <a:t>for example, learning difficulties or problems </a:t>
            </a:r>
            <a:br>
              <a:rPr lang="en-US" dirty="0">
                <a:latin typeface="Arial" charset="0"/>
                <a:ea typeface="Arial" charset="0"/>
                <a:cs typeface="Arial" charset="0"/>
              </a:rPr>
            </a:br>
            <a:r>
              <a:rPr lang="en-US" dirty="0">
                <a:latin typeface="Arial" charset="0"/>
                <a:ea typeface="Arial" charset="0"/>
                <a:cs typeface="Arial" charset="0"/>
              </a:rPr>
              <a:t>with concentration or reading</a:t>
            </a:r>
          </a:p>
          <a:p>
            <a:pPr marL="285750" indent="-285750">
              <a:buFont typeface="Arial" charset="0"/>
              <a:buChar char="•"/>
            </a:pPr>
            <a:endParaRPr lang="en-US" dirty="0">
              <a:latin typeface="Arial" charset="0"/>
              <a:ea typeface="Arial" charset="0"/>
              <a:cs typeface="Arial" charset="0"/>
            </a:endParaRPr>
          </a:p>
          <a:p>
            <a:r>
              <a:rPr lang="en-US" dirty="0">
                <a:latin typeface="Arial" charset="0"/>
                <a:ea typeface="Arial" charset="0"/>
                <a:cs typeface="Arial" charset="0"/>
              </a:rPr>
              <a:t>This does not suggest that all disabilities fall into these categories or that they are mutually exclusive.</a:t>
            </a:r>
          </a:p>
          <a:p>
            <a:pPr marL="285750" indent="-285750">
              <a:buFont typeface="Arial" charset="0"/>
              <a:buChar char="•"/>
            </a:pPr>
            <a:endParaRPr lang="en-US" sz="1600" dirty="0">
              <a:latin typeface="Arial" charset="0"/>
              <a:ea typeface="Arial" charset="0"/>
              <a:cs typeface="Arial" charset="0"/>
            </a:endParaRPr>
          </a:p>
          <a:p>
            <a:pPr marL="285750" indent="-285750">
              <a:buFont typeface="Arial" charset="0"/>
              <a:buChar char="•"/>
            </a:pPr>
            <a:r>
              <a:rPr lang="en-US" sz="1400" b="1" dirty="0">
                <a:solidFill>
                  <a:schemeClr val="bg1">
                    <a:lumMod val="50000"/>
                  </a:schemeClr>
                </a:solidFill>
                <a:latin typeface="Arial" charset="0"/>
                <a:ea typeface="Arial" charset="0"/>
                <a:cs typeface="Arial" charset="0"/>
              </a:rPr>
              <a:t>(From How to Meet the Web Content Accessibility Guidelines 2.0 - Luke McGrath)</a:t>
            </a:r>
          </a:p>
        </p:txBody>
      </p:sp>
      <p:sp>
        <p:nvSpPr>
          <p:cNvPr id="3" name="Title 1"/>
          <p:cNvSpPr txBox="1">
            <a:spLocks/>
          </p:cNvSpPr>
          <p:nvPr/>
        </p:nvSpPr>
        <p:spPr>
          <a:xfrm>
            <a:off x="1011381" y="1103771"/>
            <a:ext cx="7294887" cy="1197133"/>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3200" b="1" cap="none" dirty="0">
                <a:solidFill>
                  <a:srgbClr val="0059BE"/>
                </a:solidFill>
                <a:latin typeface="Arial" charset="0"/>
                <a:ea typeface="Arial" charset="0"/>
                <a:cs typeface="Arial" charset="0"/>
              </a:rPr>
              <a:t>4 Categories Of Disability</a:t>
            </a:r>
            <a:br>
              <a:rPr lang="en-US" sz="3200" b="1" cap="none" dirty="0">
                <a:solidFill>
                  <a:srgbClr val="0059BE"/>
                </a:solidFill>
                <a:latin typeface="Arial" charset="0"/>
                <a:ea typeface="Arial" charset="0"/>
                <a:cs typeface="Arial" charset="0"/>
              </a:rPr>
            </a:br>
            <a:endParaRPr lang="en-US" sz="3200" b="1" cap="none" dirty="0">
              <a:solidFill>
                <a:srgbClr val="0059BE"/>
              </a:solidFill>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304152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39315" y="2660074"/>
            <a:ext cx="7450505" cy="2686078"/>
          </a:xfrm>
        </p:spPr>
        <p:txBody>
          <a:bodyPr>
            <a:normAutofit/>
          </a:bodyPr>
          <a:lstStyle/>
          <a:p>
            <a:pPr algn="ctr"/>
            <a:r>
              <a:rPr lang="en-US" sz="4400" b="1" dirty="0">
                <a:solidFill>
                  <a:srgbClr val="0059BE"/>
                </a:solidFill>
                <a:latin typeface="Arial" charset="0"/>
                <a:ea typeface="Arial" charset="0"/>
                <a:cs typeface="Arial" charset="0"/>
              </a:rPr>
              <a:t>Report a Website Accessibility Issue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89005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5235" y="1438454"/>
            <a:ext cx="7433433" cy="1197133"/>
          </a:xfrm>
        </p:spPr>
        <p:txBody>
          <a:bodyPr>
            <a:noAutofit/>
          </a:bodyPr>
          <a:lstStyle/>
          <a:p>
            <a:r>
              <a:rPr lang="en-US" b="1" dirty="0">
                <a:solidFill>
                  <a:srgbClr val="0059BE"/>
                </a:solidFill>
                <a:latin typeface="Arial" charset="0"/>
                <a:ea typeface="Arial" charset="0"/>
                <a:cs typeface="Arial" charset="0"/>
              </a:rPr>
              <a:t>How are individuals with disabilities able to use websites and related online technology?</a:t>
            </a:r>
            <a:br>
              <a:rPr lang="en-US" b="1" dirty="0">
                <a:solidFill>
                  <a:srgbClr val="0059BE"/>
                </a:solidFill>
                <a:latin typeface="Arial" charset="0"/>
                <a:ea typeface="Arial" charset="0"/>
                <a:cs typeface="Arial" charset="0"/>
              </a:rPr>
            </a:br>
            <a:endParaRPr lang="en-US" b="1" dirty="0">
              <a:solidFill>
                <a:srgbClr val="0059BE"/>
              </a:solidFill>
              <a:latin typeface="Arial" charset="0"/>
              <a:ea typeface="Arial" charset="0"/>
              <a:cs typeface="Arial" charset="0"/>
            </a:endParaRPr>
          </a:p>
        </p:txBody>
      </p:sp>
      <p:sp>
        <p:nvSpPr>
          <p:cNvPr id="3" name="Content Placeholder 2"/>
          <p:cNvSpPr>
            <a:spLocks noGrp="1"/>
          </p:cNvSpPr>
          <p:nvPr>
            <p:ph idx="4294967295"/>
          </p:nvPr>
        </p:nvSpPr>
        <p:spPr>
          <a:xfrm>
            <a:off x="1136074" y="3016227"/>
            <a:ext cx="7010400" cy="3368181"/>
          </a:xfrm>
        </p:spPr>
        <p:txBody>
          <a:bodyPr>
            <a:normAutofit/>
          </a:bodyPr>
          <a:lstStyle/>
          <a:p>
            <a:pPr marL="0" indent="0">
              <a:buNone/>
            </a:pPr>
            <a:r>
              <a:rPr lang="en-US" sz="1800" dirty="0">
                <a:latin typeface="Arial" charset="0"/>
                <a:ea typeface="Arial" charset="0"/>
                <a:cs typeface="Arial" charset="0"/>
              </a:rPr>
              <a:t>A variety of assistive technologies, devices, software, or techniques are available and designed to assist individuals with disabilities. </a:t>
            </a:r>
          </a:p>
          <a:p>
            <a:pPr lvl="1"/>
            <a:r>
              <a:rPr lang="en-US" sz="1800" dirty="0">
                <a:latin typeface="Arial" charset="0"/>
                <a:ea typeface="Arial" charset="0"/>
                <a:cs typeface="Arial" charset="0"/>
              </a:rPr>
              <a:t>Including: screen readers, refreshable Braille displays, </a:t>
            </a:r>
            <a:br>
              <a:rPr lang="en-US" sz="1800" dirty="0">
                <a:latin typeface="Arial" charset="0"/>
                <a:ea typeface="Arial" charset="0"/>
                <a:cs typeface="Arial" charset="0"/>
              </a:rPr>
            </a:br>
            <a:r>
              <a:rPr lang="en-US" sz="1800" dirty="0">
                <a:latin typeface="Arial" charset="0"/>
                <a:ea typeface="Arial" charset="0"/>
                <a:cs typeface="Arial" charset="0"/>
              </a:rPr>
              <a:t>screen magnifiers, onscreen or special keyboards, and </a:t>
            </a:r>
            <a:br>
              <a:rPr lang="en-US" sz="1800" dirty="0">
                <a:latin typeface="Arial" charset="0"/>
                <a:ea typeface="Arial" charset="0"/>
                <a:cs typeface="Arial" charset="0"/>
              </a:rPr>
            </a:br>
            <a:r>
              <a:rPr lang="en-US" sz="1800" dirty="0">
                <a:latin typeface="Arial" charset="0"/>
                <a:ea typeface="Arial" charset="0"/>
                <a:cs typeface="Arial" charset="0"/>
              </a:rPr>
              <a:t>word prediction software. </a:t>
            </a:r>
          </a:p>
          <a:p>
            <a:pPr lvl="1" algn="ctr"/>
            <a:endParaRPr lang="en-US" sz="1800" dirty="0">
              <a:latin typeface="Arial" charset="0"/>
              <a:ea typeface="Arial" charset="0"/>
              <a:cs typeface="Arial" charset="0"/>
            </a:endParaRPr>
          </a:p>
          <a:p>
            <a:pPr marL="342900" lvl="1" indent="0" algn="ctr">
              <a:buNone/>
            </a:pPr>
            <a:r>
              <a:rPr lang="en-US" sz="1800" b="1" dirty="0">
                <a:latin typeface="Arial" charset="0"/>
                <a:ea typeface="Arial" charset="0"/>
                <a:cs typeface="Arial" charset="0"/>
              </a:rPr>
              <a:t>Accessible websites are designed to work in conjunction with these assistive technologies.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3831374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399" y="1663148"/>
            <a:ext cx="7544269" cy="1197133"/>
          </a:xfrm>
        </p:spPr>
        <p:txBody>
          <a:bodyPr>
            <a:noAutofit/>
          </a:bodyPr>
          <a:lstStyle/>
          <a:p>
            <a:r>
              <a:rPr lang="en-US" b="1" dirty="0">
                <a:solidFill>
                  <a:srgbClr val="0059BE"/>
                </a:solidFill>
                <a:latin typeface="Arial" charset="0"/>
                <a:ea typeface="Arial" charset="0"/>
                <a:cs typeface="Arial" charset="0"/>
              </a:rPr>
              <a:t>What are the key elements of an accessible website?</a:t>
            </a:r>
          </a:p>
        </p:txBody>
      </p:sp>
      <p:sp>
        <p:nvSpPr>
          <p:cNvPr id="3" name="Content Placeholder 2"/>
          <p:cNvSpPr>
            <a:spLocks noGrp="1"/>
          </p:cNvSpPr>
          <p:nvPr>
            <p:ph idx="4294967295"/>
          </p:nvPr>
        </p:nvSpPr>
        <p:spPr>
          <a:xfrm>
            <a:off x="1025235" y="2860281"/>
            <a:ext cx="7544270" cy="3216667"/>
          </a:xfrm>
        </p:spPr>
        <p:txBody>
          <a:bodyPr>
            <a:normAutofit fontScale="92500" lnSpcReduction="10000"/>
          </a:bodyPr>
          <a:lstStyle/>
          <a:p>
            <a:pPr marL="0" indent="0">
              <a:buNone/>
            </a:pPr>
            <a:r>
              <a:rPr lang="en-US" b="1" dirty="0">
                <a:latin typeface="Arial" charset="0"/>
                <a:ea typeface="Arial" charset="0"/>
                <a:cs typeface="Arial" charset="0"/>
              </a:rPr>
              <a:t>Here are a few examples:</a:t>
            </a:r>
          </a:p>
          <a:p>
            <a:r>
              <a:rPr lang="en-US" dirty="0">
                <a:latin typeface="Arial" charset="0"/>
                <a:ea typeface="Arial" charset="0"/>
                <a:cs typeface="Arial" charset="0"/>
              </a:rPr>
              <a:t>All information on an accessible website is explicitly labeled, using alternative text for each item, including images and image links.</a:t>
            </a:r>
          </a:p>
          <a:p>
            <a:r>
              <a:rPr lang="en-US" dirty="0">
                <a:latin typeface="Arial" charset="0"/>
                <a:ea typeface="Arial" charset="0"/>
                <a:cs typeface="Arial" charset="0"/>
              </a:rPr>
              <a:t>Visitors should be able to navigate an accessible site with the keyboard and not need to use the mouse.</a:t>
            </a:r>
          </a:p>
          <a:p>
            <a:r>
              <a:rPr lang="en-US" dirty="0">
                <a:latin typeface="Arial" charset="0"/>
                <a:ea typeface="Arial" charset="0"/>
                <a:cs typeface="Arial" charset="0"/>
              </a:rPr>
              <a:t>An accessible site has focus control, providing the user the ability to control keyboard and reading focus within a webpage or application.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89633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2730" y="1447349"/>
            <a:ext cx="7419578" cy="1197133"/>
          </a:xfrm>
        </p:spPr>
        <p:txBody>
          <a:bodyPr>
            <a:noAutofit/>
          </a:bodyPr>
          <a:lstStyle/>
          <a:p>
            <a:r>
              <a:rPr lang="en-US" b="1" dirty="0">
                <a:solidFill>
                  <a:srgbClr val="0059BE"/>
                </a:solidFill>
                <a:latin typeface="Arial" charset="0"/>
                <a:ea typeface="Arial" charset="0"/>
                <a:cs typeface="Arial" charset="0"/>
              </a:rPr>
              <a:t>What website elements can </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“break” accessibility?</a:t>
            </a:r>
            <a:br>
              <a:rPr lang="en-US" dirty="0">
                <a:solidFill>
                  <a:srgbClr val="0059BE"/>
                </a:solidFill>
                <a:latin typeface="Arial" charset="0"/>
                <a:ea typeface="Arial" charset="0"/>
                <a:cs typeface="Arial" charset="0"/>
              </a:rPr>
            </a:br>
            <a:endParaRPr lang="en-US" dirty="0">
              <a:solidFill>
                <a:srgbClr val="0059BE"/>
              </a:solidFill>
              <a:latin typeface="Arial" charset="0"/>
              <a:ea typeface="Arial" charset="0"/>
              <a:cs typeface="Arial" charset="0"/>
            </a:endParaRPr>
          </a:p>
        </p:txBody>
      </p:sp>
      <p:sp>
        <p:nvSpPr>
          <p:cNvPr id="3" name="Content Placeholder 2"/>
          <p:cNvSpPr>
            <a:spLocks noGrp="1"/>
          </p:cNvSpPr>
          <p:nvPr>
            <p:ph idx="4294967295"/>
          </p:nvPr>
        </p:nvSpPr>
        <p:spPr>
          <a:xfrm>
            <a:off x="1042729" y="2644482"/>
            <a:ext cx="7776977" cy="3531705"/>
          </a:xfrm>
        </p:spPr>
        <p:txBody>
          <a:bodyPr>
            <a:noAutofit/>
          </a:bodyPr>
          <a:lstStyle/>
          <a:p>
            <a:pPr marL="0" indent="0">
              <a:buNone/>
            </a:pPr>
            <a:r>
              <a:rPr lang="en-US" sz="2100" dirty="0">
                <a:latin typeface="Arial" charset="0"/>
                <a:ea typeface="Arial" charset="0"/>
                <a:cs typeface="Arial" charset="0"/>
              </a:rPr>
              <a:t>There are a number of types of digital content or other website elements that can hurt accessibility.  </a:t>
            </a:r>
          </a:p>
          <a:p>
            <a:pPr marL="0" indent="0">
              <a:buNone/>
            </a:pPr>
            <a:r>
              <a:rPr lang="en-US" sz="1800" b="1" dirty="0">
                <a:latin typeface="Arial" charset="0"/>
                <a:ea typeface="Arial" charset="0"/>
                <a:cs typeface="Arial" charset="0"/>
              </a:rPr>
              <a:t>Some examples include:</a:t>
            </a:r>
          </a:p>
          <a:p>
            <a:r>
              <a:rPr lang="en-US" sz="1800" dirty="0">
                <a:latin typeface="Arial" charset="0"/>
                <a:ea typeface="Arial" charset="0"/>
                <a:cs typeface="Arial" charset="0"/>
              </a:rPr>
              <a:t>PDF or other document files that are formatted so a screen reader can’t read the text in logical order</a:t>
            </a:r>
          </a:p>
          <a:p>
            <a:r>
              <a:rPr lang="en-US" sz="1800" dirty="0">
                <a:latin typeface="Arial" charset="0"/>
                <a:ea typeface="Arial" charset="0"/>
                <a:cs typeface="Arial" charset="0"/>
              </a:rPr>
              <a:t>video files that don’t have captions\external website content that is embedded into the website which itself may not be accessible.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05588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8962" y="1724440"/>
            <a:ext cx="7773338" cy="1197133"/>
          </a:xfrm>
        </p:spPr>
        <p:txBody>
          <a:bodyPr>
            <a:noAutofit/>
          </a:bodyPr>
          <a:lstStyle/>
          <a:p>
            <a:r>
              <a:rPr lang="en-US" b="1" dirty="0">
                <a:solidFill>
                  <a:srgbClr val="0059BE"/>
                </a:solidFill>
                <a:latin typeface="Arial" charset="0"/>
                <a:ea typeface="Arial" charset="0"/>
                <a:cs typeface="Arial" charset="0"/>
              </a:rPr>
              <a:t>Understanding Accessibility Issues</a:t>
            </a:r>
          </a:p>
        </p:txBody>
      </p:sp>
      <p:sp>
        <p:nvSpPr>
          <p:cNvPr id="3" name="Content Placeholder 2"/>
          <p:cNvSpPr>
            <a:spLocks noGrp="1"/>
          </p:cNvSpPr>
          <p:nvPr>
            <p:ph idx="4294967295"/>
          </p:nvPr>
        </p:nvSpPr>
        <p:spPr>
          <a:xfrm>
            <a:off x="1114707" y="2602920"/>
            <a:ext cx="8029293" cy="2862260"/>
          </a:xfrm>
        </p:spPr>
        <p:txBody>
          <a:bodyPr>
            <a:noAutofit/>
          </a:bodyPr>
          <a:lstStyle/>
          <a:p>
            <a:pPr marL="0" indent="0">
              <a:buNone/>
            </a:pPr>
            <a:r>
              <a:rPr lang="en-US" sz="2100" b="1" dirty="0">
                <a:latin typeface="Arial" charset="0"/>
                <a:ea typeface="Arial" charset="0"/>
                <a:cs typeface="Arial" charset="0"/>
              </a:rPr>
              <a:t>Technical – CMS/Templates</a:t>
            </a:r>
          </a:p>
          <a:p>
            <a:pPr marL="0" indent="0">
              <a:buNone/>
            </a:pPr>
            <a:r>
              <a:rPr lang="en-US" sz="2100" b="1" dirty="0">
                <a:latin typeface="Arial" charset="0"/>
                <a:ea typeface="Arial" charset="0"/>
                <a:cs typeface="Arial" charset="0"/>
              </a:rPr>
              <a:t>Content </a:t>
            </a:r>
          </a:p>
          <a:p>
            <a:r>
              <a:rPr lang="en-US" sz="2100" dirty="0">
                <a:latin typeface="Arial" charset="0"/>
                <a:ea typeface="Arial" charset="0"/>
                <a:cs typeface="Arial" charset="0"/>
              </a:rPr>
              <a:t>Web pages have titles that describe topic or purpose</a:t>
            </a:r>
          </a:p>
          <a:p>
            <a:r>
              <a:rPr lang="en-US" sz="2100" dirty="0">
                <a:latin typeface="Arial" charset="0"/>
                <a:ea typeface="Arial" charset="0"/>
                <a:cs typeface="Arial" charset="0"/>
              </a:rPr>
              <a:t>Color is not used as the only visual means of conveying information</a:t>
            </a:r>
          </a:p>
          <a:p>
            <a:r>
              <a:rPr lang="en-US" sz="2100" dirty="0">
                <a:latin typeface="Arial" charset="0"/>
                <a:ea typeface="Arial" charset="0"/>
                <a:cs typeface="Arial" charset="0"/>
              </a:rPr>
              <a:t>Non-text content is presented with a text alternative</a:t>
            </a:r>
          </a:p>
          <a:p>
            <a:pPr marL="0" indent="0">
              <a:buNone/>
            </a:pPr>
            <a:endParaRPr lang="en-US" sz="21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451242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55093901"/>
              </p:ext>
            </p:extLst>
          </p:nvPr>
        </p:nvGraphicFramePr>
        <p:xfrm>
          <a:off x="821741" y="1084120"/>
          <a:ext cx="8582030" cy="4968934"/>
        </p:xfrm>
        <a:graphic>
          <a:graphicData uri="http://schemas.openxmlformats.org/drawingml/2006/table">
            <a:tbl>
              <a:tblPr/>
              <a:tblGrid>
                <a:gridCol w="4291015">
                  <a:extLst>
                    <a:ext uri="{9D8B030D-6E8A-4147-A177-3AD203B41FA5}">
                      <a16:colId xmlns:a16="http://schemas.microsoft.com/office/drawing/2014/main" val="20000"/>
                    </a:ext>
                  </a:extLst>
                </a:gridCol>
                <a:gridCol w="4291015">
                  <a:extLst>
                    <a:ext uri="{9D8B030D-6E8A-4147-A177-3AD203B41FA5}">
                      <a16:colId xmlns:a16="http://schemas.microsoft.com/office/drawing/2014/main" val="20001"/>
                    </a:ext>
                  </a:extLst>
                </a:gridCol>
              </a:tblGrid>
              <a:tr h="180975">
                <a:tc>
                  <a:txBody>
                    <a:bodyPr/>
                    <a:lstStyle/>
                    <a:p>
                      <a:r>
                        <a:rPr lang="en-US" sz="900" b="1" dirty="0">
                          <a:solidFill>
                            <a:srgbClr val="666666"/>
                          </a:solidFill>
                          <a:effectLst/>
                          <a:latin typeface="Arial" charset="0"/>
                          <a:ea typeface="Arial" charset="0"/>
                          <a:cs typeface="Arial" charset="0"/>
                        </a:rPr>
                        <a:t>WCAG 2.0 checklist Level A (Beginner Guideline)</a:t>
                      </a:r>
                      <a:endParaRPr lang="en-US" sz="900" dirty="0">
                        <a:solidFill>
                          <a:srgbClr val="666666"/>
                        </a:solidFill>
                        <a:effectLst/>
                        <a:latin typeface="Arial" charset="0"/>
                        <a:ea typeface="Arial" charset="0"/>
                        <a:cs typeface="Arial" charset="0"/>
                      </a:endParaRPr>
                    </a:p>
                  </a:txBody>
                  <a:tcPr marL="38100" marR="38100" marT="19050" marB="19050" anchor="ctr">
                    <a:lnL>
                      <a:noFill/>
                    </a:lnL>
                    <a:lnR>
                      <a:noFill/>
                    </a:lnR>
                    <a:lnT>
                      <a:noFill/>
                    </a:lnT>
                    <a:lnB w="6350" cap="flat" cmpd="sng" algn="ctr">
                      <a:solidFill>
                        <a:srgbClr val="EEEEEE"/>
                      </a:solidFill>
                      <a:prstDash val="solid"/>
                      <a:round/>
                      <a:headEnd type="none" w="med" len="med"/>
                      <a:tailEnd type="none" w="med" len="med"/>
                    </a:lnB>
                  </a:tcPr>
                </a:tc>
                <a:tc>
                  <a:txBody>
                    <a:bodyPr/>
                    <a:lstStyle/>
                    <a:p>
                      <a:r>
                        <a:rPr lang="en-US" sz="900" b="1">
                          <a:solidFill>
                            <a:srgbClr val="666666"/>
                          </a:solidFill>
                          <a:effectLst/>
                          <a:latin typeface="Arial" charset="0"/>
                          <a:ea typeface="Arial" charset="0"/>
                          <a:cs typeface="Arial" charset="0"/>
                        </a:rPr>
                        <a:t>Summary</a:t>
                      </a:r>
                      <a:endParaRPr lang="en-US" sz="900">
                        <a:solidFill>
                          <a:srgbClr val="666666"/>
                        </a:solidFill>
                        <a:effectLst/>
                        <a:latin typeface="Arial" charset="0"/>
                        <a:ea typeface="Arial" charset="0"/>
                        <a:cs typeface="Arial" charset="0"/>
                      </a:endParaRPr>
                    </a:p>
                  </a:txBody>
                  <a:tcPr marL="38100" marR="38100" marT="19050" marB="19050" anchor="ctr">
                    <a:lnL>
                      <a:noFill/>
                    </a:lnL>
                    <a:lnR>
                      <a:noFill/>
                    </a:lnR>
                    <a:lnT>
                      <a:noFill/>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0"/>
                  </a:ext>
                </a:extLst>
              </a:tr>
              <a:tr h="180975">
                <a:tc>
                  <a:txBody>
                    <a:bodyPr/>
                    <a:lstStyle/>
                    <a:p>
                      <a:r>
                        <a:rPr lang="en-US" sz="900" u="none" strike="noStrike" dirty="0">
                          <a:solidFill>
                            <a:schemeClr val="tx1"/>
                          </a:solidFill>
                          <a:effectLst/>
                          <a:latin typeface="Arial" charset="0"/>
                          <a:ea typeface="Arial" charset="0"/>
                          <a:cs typeface="Arial" charset="0"/>
                        </a:rPr>
                        <a:t>1.1.1 – Non-text Content</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dirty="0">
                          <a:solidFill>
                            <a:srgbClr val="666666"/>
                          </a:solidFill>
                          <a:effectLst/>
                          <a:latin typeface="Arial" charset="0"/>
                          <a:ea typeface="Arial" charset="0"/>
                          <a:cs typeface="Arial" charset="0"/>
                        </a:rPr>
                        <a:t>Provide text alternatives for non-text content</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1"/>
                  </a:ext>
                </a:extLst>
              </a:tr>
              <a:tr h="312767">
                <a:tc>
                  <a:txBody>
                    <a:bodyPr/>
                    <a:lstStyle/>
                    <a:p>
                      <a:r>
                        <a:rPr lang="en-US" sz="900" u="none" strike="noStrike" dirty="0">
                          <a:solidFill>
                            <a:schemeClr val="tx1"/>
                          </a:solidFill>
                          <a:effectLst/>
                          <a:latin typeface="Arial" charset="0"/>
                          <a:ea typeface="Arial" charset="0"/>
                          <a:cs typeface="Arial" charset="0"/>
                        </a:rPr>
                        <a:t>1.2.1 – Audio-only and Video-only (Pre-recorded)</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Provide an alternative to video-only and audio-only content</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2"/>
                  </a:ext>
                </a:extLst>
              </a:tr>
              <a:tr h="180975">
                <a:tc>
                  <a:txBody>
                    <a:bodyPr/>
                    <a:lstStyle/>
                    <a:p>
                      <a:r>
                        <a:rPr lang="en-US" sz="900" u="none" strike="noStrike" dirty="0">
                          <a:solidFill>
                            <a:schemeClr val="tx1"/>
                          </a:solidFill>
                          <a:effectLst/>
                          <a:latin typeface="Arial" charset="0"/>
                          <a:ea typeface="Arial" charset="0"/>
                          <a:cs typeface="Arial" charset="0"/>
                        </a:rPr>
                        <a:t>1.2.2 – Captions (Pre-recorded)</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Provide captions for videos with audio</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3"/>
                  </a:ext>
                </a:extLst>
              </a:tr>
              <a:tr h="312767">
                <a:tc>
                  <a:txBody>
                    <a:bodyPr/>
                    <a:lstStyle/>
                    <a:p>
                      <a:r>
                        <a:rPr lang="en-US" sz="900" u="none" strike="noStrike" dirty="0">
                          <a:solidFill>
                            <a:schemeClr val="tx1"/>
                          </a:solidFill>
                          <a:effectLst/>
                          <a:latin typeface="Arial" charset="0"/>
                          <a:ea typeface="Arial" charset="0"/>
                          <a:cs typeface="Arial" charset="0"/>
                        </a:rPr>
                        <a:t>1.2.3 – Audio Description or Media Alternative (Pre-recorded)</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Video with audio has a second alternative</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r>
                        <a:rPr lang="en-US" sz="900" u="none" strike="noStrike" dirty="0">
                          <a:solidFill>
                            <a:schemeClr val="tx1"/>
                          </a:solidFill>
                          <a:effectLst/>
                          <a:latin typeface="Arial" charset="0"/>
                          <a:ea typeface="Arial" charset="0"/>
                          <a:cs typeface="Arial" charset="0"/>
                        </a:rPr>
                        <a:t>1.3.1 – Info and Relationships</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Logical structure</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5"/>
                  </a:ext>
                </a:extLst>
              </a:tr>
              <a:tr h="180975">
                <a:tc>
                  <a:txBody>
                    <a:bodyPr/>
                    <a:lstStyle/>
                    <a:p>
                      <a:r>
                        <a:rPr lang="en-US" sz="900" u="none" strike="noStrike" dirty="0">
                          <a:solidFill>
                            <a:schemeClr val="tx1"/>
                          </a:solidFill>
                          <a:effectLst/>
                          <a:latin typeface="Arial" charset="0"/>
                          <a:ea typeface="Arial" charset="0"/>
                          <a:cs typeface="Arial" charset="0"/>
                        </a:rPr>
                        <a:t>1.3.2 – Meaningful Sequence</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Present content in a meaningful order</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6"/>
                  </a:ext>
                </a:extLst>
              </a:tr>
              <a:tr h="180975">
                <a:tc>
                  <a:txBody>
                    <a:bodyPr/>
                    <a:lstStyle/>
                    <a:p>
                      <a:r>
                        <a:rPr lang="en-US" sz="900" u="none" strike="noStrike" dirty="0">
                          <a:solidFill>
                            <a:schemeClr val="tx1"/>
                          </a:solidFill>
                          <a:effectLst/>
                          <a:latin typeface="Arial" charset="0"/>
                          <a:ea typeface="Arial" charset="0"/>
                          <a:cs typeface="Arial" charset="0"/>
                        </a:rPr>
                        <a:t>1.3.3 – Sensory Characteristics</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Use more than one sense for instructions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7"/>
                  </a:ext>
                </a:extLst>
              </a:tr>
              <a:tr h="180975">
                <a:tc>
                  <a:txBody>
                    <a:bodyPr/>
                    <a:lstStyle/>
                    <a:p>
                      <a:r>
                        <a:rPr lang="en-US" sz="900" u="none" strike="noStrike" dirty="0">
                          <a:solidFill>
                            <a:schemeClr val="tx1"/>
                          </a:solidFill>
                          <a:effectLst/>
                          <a:latin typeface="Arial" charset="0"/>
                          <a:ea typeface="Arial" charset="0"/>
                          <a:cs typeface="Arial" charset="0"/>
                        </a:rPr>
                        <a:t>1.4.1 – Use of Color</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dirty="0">
                          <a:solidFill>
                            <a:srgbClr val="666666"/>
                          </a:solidFill>
                          <a:effectLst/>
                          <a:latin typeface="Arial" charset="0"/>
                          <a:ea typeface="Arial" charset="0"/>
                          <a:cs typeface="Arial" charset="0"/>
                        </a:rPr>
                        <a:t>Don’t use presentation that relies solely on color</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8"/>
                  </a:ext>
                </a:extLst>
              </a:tr>
              <a:tr h="180975">
                <a:tc>
                  <a:txBody>
                    <a:bodyPr/>
                    <a:lstStyle/>
                    <a:p>
                      <a:r>
                        <a:rPr lang="en-US" sz="900" u="none" strike="noStrike" dirty="0">
                          <a:solidFill>
                            <a:schemeClr val="tx1"/>
                          </a:solidFill>
                          <a:effectLst/>
                          <a:latin typeface="Arial" charset="0"/>
                          <a:ea typeface="Arial" charset="0"/>
                          <a:cs typeface="Arial" charset="0"/>
                        </a:rPr>
                        <a:t>1.4.2 – Audio Control</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dirty="0">
                          <a:solidFill>
                            <a:srgbClr val="666666"/>
                          </a:solidFill>
                          <a:effectLst/>
                          <a:latin typeface="Arial" charset="0"/>
                          <a:ea typeface="Arial" charset="0"/>
                          <a:cs typeface="Arial" charset="0"/>
                        </a:rPr>
                        <a:t>Don’t play audio automatically</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9"/>
                  </a:ext>
                </a:extLst>
              </a:tr>
              <a:tr h="180975">
                <a:tc>
                  <a:txBody>
                    <a:bodyPr/>
                    <a:lstStyle/>
                    <a:p>
                      <a:r>
                        <a:rPr lang="en-US" sz="900" u="none" strike="noStrike" dirty="0">
                          <a:solidFill>
                            <a:schemeClr val="tx1"/>
                          </a:solidFill>
                          <a:effectLst/>
                          <a:latin typeface="Arial" charset="0"/>
                          <a:ea typeface="Arial" charset="0"/>
                          <a:cs typeface="Arial" charset="0"/>
                        </a:rPr>
                        <a:t>2.1.1 – Keyboard</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Accessible by keyboard only</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0"/>
                  </a:ext>
                </a:extLst>
              </a:tr>
              <a:tr h="180975">
                <a:tc>
                  <a:txBody>
                    <a:bodyPr/>
                    <a:lstStyle/>
                    <a:p>
                      <a:r>
                        <a:rPr lang="en-US" sz="900" u="none" strike="noStrike" dirty="0">
                          <a:solidFill>
                            <a:schemeClr val="tx1"/>
                          </a:solidFill>
                          <a:effectLst/>
                          <a:latin typeface="Arial" charset="0"/>
                          <a:ea typeface="Arial" charset="0"/>
                          <a:cs typeface="Arial" charset="0"/>
                        </a:rPr>
                        <a:t>2.1.2 – No Keyboard Trap</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Don’t trap keyboard users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1"/>
                  </a:ext>
                </a:extLst>
              </a:tr>
              <a:tr h="180975">
                <a:tc>
                  <a:txBody>
                    <a:bodyPr/>
                    <a:lstStyle/>
                    <a:p>
                      <a:r>
                        <a:rPr lang="en-US" sz="900" u="none" strike="noStrike" dirty="0">
                          <a:solidFill>
                            <a:schemeClr val="tx1"/>
                          </a:solidFill>
                          <a:effectLst/>
                          <a:latin typeface="Arial" charset="0"/>
                          <a:ea typeface="Arial" charset="0"/>
                          <a:cs typeface="Arial" charset="0"/>
                        </a:rPr>
                        <a:t>2.2.1 – Timing Adjustable</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Time limits have user controls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2"/>
                  </a:ext>
                </a:extLst>
              </a:tr>
              <a:tr h="180975">
                <a:tc>
                  <a:txBody>
                    <a:bodyPr/>
                    <a:lstStyle/>
                    <a:p>
                      <a:r>
                        <a:rPr lang="en-US" sz="900" u="none" strike="noStrike" dirty="0">
                          <a:solidFill>
                            <a:schemeClr val="tx1"/>
                          </a:solidFill>
                          <a:effectLst/>
                          <a:latin typeface="Arial" charset="0"/>
                          <a:ea typeface="Arial" charset="0"/>
                          <a:cs typeface="Arial" charset="0"/>
                        </a:rPr>
                        <a:t>2.2.2 – Pause, Stop, Hide</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Provide user controls for moving content</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3"/>
                  </a:ext>
                </a:extLst>
              </a:tr>
              <a:tr h="180975">
                <a:tc>
                  <a:txBody>
                    <a:bodyPr/>
                    <a:lstStyle/>
                    <a:p>
                      <a:r>
                        <a:rPr lang="en-US" sz="900" u="none" strike="noStrike" dirty="0">
                          <a:solidFill>
                            <a:schemeClr val="tx1"/>
                          </a:solidFill>
                          <a:effectLst/>
                          <a:latin typeface="Arial" charset="0"/>
                          <a:ea typeface="Arial" charset="0"/>
                          <a:cs typeface="Arial" charset="0"/>
                        </a:rPr>
                        <a:t>2.3.1 – Three Flashes or Below</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No content flashes more than three times per second</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4"/>
                  </a:ext>
                </a:extLst>
              </a:tr>
              <a:tr h="180975">
                <a:tc>
                  <a:txBody>
                    <a:bodyPr/>
                    <a:lstStyle/>
                    <a:p>
                      <a:r>
                        <a:rPr lang="en-US" sz="900" u="none" strike="noStrike" dirty="0">
                          <a:solidFill>
                            <a:schemeClr val="tx1"/>
                          </a:solidFill>
                          <a:effectLst/>
                          <a:latin typeface="Arial" charset="0"/>
                          <a:ea typeface="Arial" charset="0"/>
                          <a:cs typeface="Arial" charset="0"/>
                        </a:rPr>
                        <a:t>2.4.1 – Bypass Blocks</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Provide a ‘Skip to Content’ link</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5"/>
                  </a:ext>
                </a:extLst>
              </a:tr>
              <a:tr h="180975">
                <a:tc>
                  <a:txBody>
                    <a:bodyPr/>
                    <a:lstStyle/>
                    <a:p>
                      <a:r>
                        <a:rPr lang="nb-NO" sz="900" u="none" strike="noStrike" dirty="0">
                          <a:solidFill>
                            <a:schemeClr val="tx1"/>
                          </a:solidFill>
                          <a:effectLst/>
                          <a:latin typeface="Arial" charset="0"/>
                          <a:ea typeface="Arial" charset="0"/>
                          <a:cs typeface="Arial" charset="0"/>
                        </a:rPr>
                        <a:t>2.4.2 – Page </a:t>
                      </a:r>
                      <a:r>
                        <a:rPr lang="nb-NO" sz="900" u="none" strike="noStrike" dirty="0" err="1">
                          <a:solidFill>
                            <a:schemeClr val="tx1"/>
                          </a:solidFill>
                          <a:effectLst/>
                          <a:latin typeface="Arial" charset="0"/>
                          <a:ea typeface="Arial" charset="0"/>
                          <a:cs typeface="Arial" charset="0"/>
                        </a:rPr>
                        <a:t>Titles</a:t>
                      </a:r>
                      <a:endParaRPr lang="nb-NO"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Use helpful and clear page titles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6"/>
                  </a:ext>
                </a:extLst>
              </a:tr>
              <a:tr h="180975">
                <a:tc>
                  <a:txBody>
                    <a:bodyPr/>
                    <a:lstStyle/>
                    <a:p>
                      <a:r>
                        <a:rPr lang="nb-NO" sz="900" u="none" strike="noStrike" dirty="0">
                          <a:solidFill>
                            <a:schemeClr val="tx1"/>
                          </a:solidFill>
                          <a:effectLst/>
                          <a:latin typeface="Arial" charset="0"/>
                          <a:ea typeface="Arial" charset="0"/>
                          <a:cs typeface="Arial" charset="0"/>
                        </a:rPr>
                        <a:t>2.4.3 – Focus Order</a:t>
                      </a:r>
                      <a:endParaRPr lang="nb-NO"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Logical order</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7"/>
                  </a:ext>
                </a:extLst>
              </a:tr>
              <a:tr h="180975">
                <a:tc>
                  <a:txBody>
                    <a:bodyPr/>
                    <a:lstStyle/>
                    <a:p>
                      <a:r>
                        <a:rPr lang="en-US" sz="900" u="none" strike="noStrike" dirty="0">
                          <a:solidFill>
                            <a:schemeClr val="tx1"/>
                          </a:solidFill>
                          <a:effectLst/>
                          <a:latin typeface="Arial" charset="0"/>
                          <a:ea typeface="Arial" charset="0"/>
                          <a:cs typeface="Arial" charset="0"/>
                        </a:rPr>
                        <a:t>2.4.4 – Link Purpose (In Context)</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Every link’s purpose is clear from its context</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8"/>
                  </a:ext>
                </a:extLst>
              </a:tr>
              <a:tr h="180975">
                <a:tc>
                  <a:txBody>
                    <a:bodyPr/>
                    <a:lstStyle/>
                    <a:p>
                      <a:r>
                        <a:rPr lang="en-US" sz="900" u="none" strike="noStrike" dirty="0">
                          <a:solidFill>
                            <a:schemeClr val="tx1"/>
                          </a:solidFill>
                          <a:effectLst/>
                          <a:latin typeface="Arial" charset="0"/>
                          <a:ea typeface="Arial" charset="0"/>
                          <a:cs typeface="Arial" charset="0"/>
                        </a:rPr>
                        <a:t>3.1.1 – Language of Page</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Page has a language assigned</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9"/>
                  </a:ext>
                </a:extLst>
              </a:tr>
              <a:tr h="180975">
                <a:tc>
                  <a:txBody>
                    <a:bodyPr/>
                    <a:lstStyle/>
                    <a:p>
                      <a:r>
                        <a:rPr lang="en-US" sz="900" u="none" strike="noStrike" dirty="0">
                          <a:solidFill>
                            <a:schemeClr val="tx1"/>
                          </a:solidFill>
                          <a:effectLst/>
                          <a:latin typeface="Arial" charset="0"/>
                          <a:ea typeface="Arial" charset="0"/>
                          <a:cs typeface="Arial" charset="0"/>
                        </a:rPr>
                        <a:t>3.2.1 – On Focus</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Elements do not change when they receive focus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0"/>
                  </a:ext>
                </a:extLst>
              </a:tr>
              <a:tr h="180975">
                <a:tc>
                  <a:txBody>
                    <a:bodyPr/>
                    <a:lstStyle/>
                    <a:p>
                      <a:r>
                        <a:rPr lang="hr-HR" sz="900" u="none" strike="noStrike" dirty="0">
                          <a:solidFill>
                            <a:schemeClr val="tx1"/>
                          </a:solidFill>
                          <a:effectLst/>
                          <a:latin typeface="Arial" charset="0"/>
                          <a:ea typeface="Arial" charset="0"/>
                          <a:cs typeface="Arial" charset="0"/>
                        </a:rPr>
                        <a:t>3.2.2 – On Input</a:t>
                      </a:r>
                      <a:endParaRPr lang="hr-HR"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Elements do not change when they receive input</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1"/>
                  </a:ext>
                </a:extLst>
              </a:tr>
              <a:tr h="180975">
                <a:tc>
                  <a:txBody>
                    <a:bodyPr/>
                    <a:lstStyle/>
                    <a:p>
                      <a:r>
                        <a:rPr lang="en-US" sz="900" u="none" strike="noStrike" dirty="0">
                          <a:solidFill>
                            <a:schemeClr val="tx1"/>
                          </a:solidFill>
                          <a:effectLst/>
                          <a:latin typeface="Arial" charset="0"/>
                          <a:ea typeface="Arial" charset="0"/>
                          <a:cs typeface="Arial" charset="0"/>
                        </a:rPr>
                        <a:t>3.3.1 – Error Identification</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Clearly identify input errors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2"/>
                  </a:ext>
                </a:extLst>
              </a:tr>
              <a:tr h="180975">
                <a:tc>
                  <a:txBody>
                    <a:bodyPr/>
                    <a:lstStyle/>
                    <a:p>
                      <a:r>
                        <a:rPr lang="en-US" sz="900" u="none" strike="noStrike" dirty="0">
                          <a:solidFill>
                            <a:schemeClr val="tx1"/>
                          </a:solidFill>
                          <a:effectLst/>
                          <a:latin typeface="Arial" charset="0"/>
                          <a:ea typeface="Arial" charset="0"/>
                          <a:cs typeface="Arial" charset="0"/>
                        </a:rPr>
                        <a:t>3.3.2 – Labels or Instructions</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Label elements and give instructions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3"/>
                  </a:ext>
                </a:extLst>
              </a:tr>
              <a:tr h="180975">
                <a:tc>
                  <a:txBody>
                    <a:bodyPr/>
                    <a:lstStyle/>
                    <a:p>
                      <a:r>
                        <a:rPr lang="nb-NO" sz="900" u="none" strike="noStrike" dirty="0">
                          <a:solidFill>
                            <a:schemeClr val="tx1"/>
                          </a:solidFill>
                          <a:effectLst/>
                          <a:latin typeface="Arial" charset="0"/>
                          <a:ea typeface="Arial" charset="0"/>
                          <a:cs typeface="Arial" charset="0"/>
                        </a:rPr>
                        <a:t>4.1.1 – </a:t>
                      </a:r>
                      <a:r>
                        <a:rPr lang="nb-NO" sz="900" u="none" strike="noStrike" dirty="0" err="1">
                          <a:solidFill>
                            <a:schemeClr val="tx1"/>
                          </a:solidFill>
                          <a:effectLst/>
                          <a:latin typeface="Arial" charset="0"/>
                          <a:ea typeface="Arial" charset="0"/>
                          <a:cs typeface="Arial" charset="0"/>
                        </a:rPr>
                        <a:t>Parsing</a:t>
                      </a:r>
                      <a:endParaRPr lang="nb-NO"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a:solidFill>
                            <a:srgbClr val="666666"/>
                          </a:solidFill>
                          <a:effectLst/>
                          <a:latin typeface="Arial" charset="0"/>
                          <a:ea typeface="Arial" charset="0"/>
                          <a:cs typeface="Arial" charset="0"/>
                        </a:rPr>
                        <a:t>No major code errors</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4"/>
                  </a:ext>
                </a:extLst>
              </a:tr>
              <a:tr h="180975">
                <a:tc>
                  <a:txBody>
                    <a:bodyPr/>
                    <a:lstStyle/>
                    <a:p>
                      <a:r>
                        <a:rPr lang="en-US" sz="900" u="none" strike="noStrike" dirty="0">
                          <a:solidFill>
                            <a:schemeClr val="tx1"/>
                          </a:solidFill>
                          <a:effectLst/>
                          <a:latin typeface="Arial" charset="0"/>
                          <a:ea typeface="Arial" charset="0"/>
                          <a:cs typeface="Arial" charset="0"/>
                        </a:rPr>
                        <a:t>4.1.2 – Name, Role, Value</a:t>
                      </a:r>
                      <a:endParaRPr lang="en-US" sz="900" dirty="0">
                        <a:solidFill>
                          <a:schemeClr val="tx1"/>
                        </a:solidFill>
                        <a:effectLst/>
                        <a:latin typeface="Arial" charset="0"/>
                        <a:ea typeface="Arial" charset="0"/>
                        <a:cs typeface="Arial" charset="0"/>
                      </a:endParaRP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900" dirty="0">
                          <a:solidFill>
                            <a:srgbClr val="666666"/>
                          </a:solidFill>
                          <a:effectLst/>
                          <a:latin typeface="Arial" charset="0"/>
                          <a:ea typeface="Arial" charset="0"/>
                          <a:cs typeface="Arial" charset="0"/>
                        </a:rPr>
                        <a:t>Build all elements for accessibility</a:t>
                      </a:r>
                    </a:p>
                  </a:txBody>
                  <a:tcPr marL="38100" marR="38100" marT="19050" marB="19050"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5" name="Rectangle 1"/>
          <p:cNvSpPr>
            <a:spLocks noChangeArrowheads="1"/>
          </p:cNvSpPr>
          <p:nvPr/>
        </p:nvSpPr>
        <p:spPr bwMode="auto">
          <a:xfrm>
            <a:off x="0" y="723370"/>
            <a:ext cx="65" cy="61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166635" rIns="0" bIns="95220" numCol="1" anchor="ctr" anchorCtr="0" compatLnSpc="1">
            <a:prstTxWarp prst="textNoShape">
              <a:avLst/>
            </a:prstTxWarp>
            <a:spAutoFit/>
          </a:bodyPr>
          <a:lstStyle/>
          <a:p>
            <a:pPr defTabSz="685800" eaLnBrk="0" fontAlgn="base" hangingPunct="0">
              <a:spcBef>
                <a:spcPct val="0"/>
              </a:spcBef>
              <a:spcAft>
                <a:spcPct val="0"/>
              </a:spcAft>
            </a:pPr>
            <a:br>
              <a:rPr lang="x-none" altLang="x-none" sz="900" b="1" dirty="0">
                <a:latin typeface="Arial" charset="0"/>
              </a:rPr>
            </a:br>
            <a:endParaRPr lang="x-none" altLang="x-none" sz="1350" dirty="0">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15544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7744520"/>
              </p:ext>
            </p:extLst>
          </p:nvPr>
        </p:nvGraphicFramePr>
        <p:xfrm>
          <a:off x="857250" y="1063340"/>
          <a:ext cx="8106642" cy="4895851"/>
        </p:xfrm>
        <a:graphic>
          <a:graphicData uri="http://schemas.openxmlformats.org/drawingml/2006/table">
            <a:tbl>
              <a:tblPr/>
              <a:tblGrid>
                <a:gridCol w="4053321">
                  <a:extLst>
                    <a:ext uri="{9D8B030D-6E8A-4147-A177-3AD203B41FA5}">
                      <a16:colId xmlns:a16="http://schemas.microsoft.com/office/drawing/2014/main" val="20000"/>
                    </a:ext>
                  </a:extLst>
                </a:gridCol>
                <a:gridCol w="4053321">
                  <a:extLst>
                    <a:ext uri="{9D8B030D-6E8A-4147-A177-3AD203B41FA5}">
                      <a16:colId xmlns:a16="http://schemas.microsoft.com/office/drawing/2014/main" val="20001"/>
                    </a:ext>
                  </a:extLst>
                </a:gridCol>
              </a:tblGrid>
              <a:tr h="30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666666"/>
                          </a:solidFill>
                          <a:effectLst/>
                          <a:latin typeface="Arial" charset="0"/>
                          <a:ea typeface="Arial" charset="0"/>
                          <a:cs typeface="Arial" charset="0"/>
                        </a:rPr>
                        <a:t>WCAG 2.0 checklist Level AA (Intermediate Guideline)</a:t>
                      </a:r>
                      <a:endParaRPr lang="en-US" sz="1200" dirty="0">
                        <a:solidFill>
                          <a:srgbClr val="666666"/>
                        </a:solidFill>
                        <a:effectLst/>
                        <a:latin typeface="Arial" charset="0"/>
                        <a:ea typeface="Arial" charset="0"/>
                        <a:cs typeface="Arial" charset="0"/>
                      </a:endParaRPr>
                    </a:p>
                  </a:txBody>
                  <a:tcPr marL="39511" marR="39511" marT="19755" marB="19755" anchor="ctr">
                    <a:lnL>
                      <a:noFill/>
                    </a:lnL>
                    <a:lnR>
                      <a:noFill/>
                    </a:lnR>
                    <a:lnT>
                      <a:noFill/>
                    </a:lnT>
                    <a:lnB w="6350" cap="flat" cmpd="sng" algn="ctr">
                      <a:solidFill>
                        <a:srgbClr val="EEEEEE"/>
                      </a:solidFill>
                      <a:prstDash val="solid"/>
                      <a:round/>
                      <a:headEnd type="none" w="med" len="med"/>
                      <a:tailEnd type="none" w="med" len="med"/>
                    </a:lnB>
                  </a:tcPr>
                </a:tc>
                <a:tc>
                  <a:txBody>
                    <a:bodyPr/>
                    <a:lstStyle/>
                    <a:p>
                      <a:r>
                        <a:rPr lang="en-US" sz="1200" b="1" dirty="0">
                          <a:solidFill>
                            <a:srgbClr val="666666"/>
                          </a:solidFill>
                          <a:effectLst/>
                          <a:latin typeface="Arial" charset="0"/>
                          <a:ea typeface="Arial" charset="0"/>
                          <a:cs typeface="Arial" charset="0"/>
                        </a:rPr>
                        <a:t>Summary</a:t>
                      </a:r>
                      <a:endParaRPr lang="en-US" sz="1200" dirty="0">
                        <a:solidFill>
                          <a:srgbClr val="666666"/>
                        </a:solidFill>
                        <a:effectLst/>
                        <a:latin typeface="Arial" charset="0"/>
                        <a:ea typeface="Arial" charset="0"/>
                        <a:cs typeface="Arial" charset="0"/>
                      </a:endParaRPr>
                    </a:p>
                  </a:txBody>
                  <a:tcPr marL="39511" marR="39511" marT="19755" marB="19755" anchor="ctr">
                    <a:lnL>
                      <a:noFill/>
                    </a:lnL>
                    <a:lnR>
                      <a:noFill/>
                    </a:lnR>
                    <a:lnT>
                      <a:noFill/>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0"/>
                  </a:ext>
                </a:extLst>
              </a:tr>
              <a:tr h="301283">
                <a:tc>
                  <a:txBody>
                    <a:bodyPr/>
                    <a:lstStyle/>
                    <a:p>
                      <a:r>
                        <a:rPr lang="en-US" sz="1200" u="none" strike="noStrike" dirty="0">
                          <a:solidFill>
                            <a:schemeClr val="tx1"/>
                          </a:solidFill>
                          <a:effectLst/>
                          <a:latin typeface="Arial" charset="0"/>
                          <a:ea typeface="Arial" charset="0"/>
                          <a:cs typeface="Arial" charset="0"/>
                        </a:rPr>
                        <a:t>1.2.4 – Captions (Live)</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Live videos have captions</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1"/>
                  </a:ext>
                </a:extLst>
              </a:tr>
              <a:tr h="527246">
                <a:tc>
                  <a:txBody>
                    <a:bodyPr/>
                    <a:lstStyle/>
                    <a:p>
                      <a:r>
                        <a:rPr lang="en-US" sz="1200" u="none" strike="noStrike" dirty="0">
                          <a:solidFill>
                            <a:schemeClr val="tx1"/>
                          </a:solidFill>
                          <a:effectLst/>
                          <a:latin typeface="Arial" charset="0"/>
                          <a:ea typeface="Arial" charset="0"/>
                          <a:cs typeface="Arial" charset="0"/>
                        </a:rPr>
                        <a:t>1.2.5 – Audio Description (Pre-recorded)</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Users have access to audio description for video content</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2"/>
                  </a:ext>
                </a:extLst>
              </a:tr>
              <a:tr h="527246">
                <a:tc>
                  <a:txBody>
                    <a:bodyPr/>
                    <a:lstStyle/>
                    <a:p>
                      <a:r>
                        <a:rPr lang="en-US" sz="1200" u="none" strike="noStrike" dirty="0">
                          <a:solidFill>
                            <a:schemeClr val="tx1"/>
                          </a:solidFill>
                          <a:effectLst/>
                          <a:latin typeface="Arial" charset="0"/>
                          <a:ea typeface="Arial" charset="0"/>
                          <a:cs typeface="Arial" charset="0"/>
                        </a:rPr>
                        <a:t>1.4.3 – Contrast (Minimum)</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Contrast ratio between text and background is at least 4.5:1</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3"/>
                  </a:ext>
                </a:extLst>
              </a:tr>
              <a:tr h="527246">
                <a:tc>
                  <a:txBody>
                    <a:bodyPr/>
                    <a:lstStyle/>
                    <a:p>
                      <a:r>
                        <a:rPr lang="de-DE" sz="1200" u="none" strike="noStrike" dirty="0">
                          <a:solidFill>
                            <a:schemeClr val="tx1"/>
                          </a:solidFill>
                          <a:effectLst/>
                          <a:latin typeface="Arial" charset="0"/>
                          <a:ea typeface="Arial" charset="0"/>
                          <a:cs typeface="Arial" charset="0"/>
                        </a:rPr>
                        <a:t>1.4.4 – Resize Text</a:t>
                      </a:r>
                      <a:endParaRPr lang="de-DE"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Text can be resized to 200% without loss of content or function</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4"/>
                  </a:ext>
                </a:extLst>
              </a:tr>
              <a:tr h="301283">
                <a:tc>
                  <a:txBody>
                    <a:bodyPr/>
                    <a:lstStyle/>
                    <a:p>
                      <a:r>
                        <a:rPr lang="en-US" sz="1200" u="none" strike="noStrike" dirty="0">
                          <a:solidFill>
                            <a:schemeClr val="tx1"/>
                          </a:solidFill>
                          <a:effectLst/>
                          <a:latin typeface="Arial" charset="0"/>
                          <a:ea typeface="Arial" charset="0"/>
                          <a:cs typeface="Arial" charset="0"/>
                        </a:rPr>
                        <a:t>1.4.5 – Images of Text</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Don’t use images of text</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5"/>
                  </a:ext>
                </a:extLst>
              </a:tr>
              <a:tr h="301283">
                <a:tc>
                  <a:txBody>
                    <a:bodyPr/>
                    <a:lstStyle/>
                    <a:p>
                      <a:r>
                        <a:rPr lang="en-US" sz="1200" u="none" strike="noStrike" dirty="0">
                          <a:solidFill>
                            <a:schemeClr val="tx1"/>
                          </a:solidFill>
                          <a:effectLst/>
                          <a:latin typeface="Arial" charset="0"/>
                          <a:ea typeface="Arial" charset="0"/>
                          <a:cs typeface="Arial" charset="0"/>
                        </a:rPr>
                        <a:t>2.4.5 – Multiple Ways</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Offer several ways to find pages</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6"/>
                  </a:ext>
                </a:extLst>
              </a:tr>
              <a:tr h="301283">
                <a:tc>
                  <a:txBody>
                    <a:bodyPr/>
                    <a:lstStyle/>
                    <a:p>
                      <a:r>
                        <a:rPr lang="en-US" sz="1200" u="none" strike="noStrike" dirty="0">
                          <a:solidFill>
                            <a:schemeClr val="tx1"/>
                          </a:solidFill>
                          <a:effectLst/>
                          <a:latin typeface="Arial" charset="0"/>
                          <a:ea typeface="Arial" charset="0"/>
                          <a:cs typeface="Arial" charset="0"/>
                        </a:rPr>
                        <a:t>2.4.6 – Headings and Labels</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Use clear headings and labels</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7"/>
                  </a:ext>
                </a:extLst>
              </a:tr>
              <a:tr h="301283">
                <a:tc>
                  <a:txBody>
                    <a:bodyPr/>
                    <a:lstStyle/>
                    <a:p>
                      <a:r>
                        <a:rPr lang="en-US" sz="1200" u="none" strike="noStrike" dirty="0">
                          <a:solidFill>
                            <a:schemeClr val="tx1"/>
                          </a:solidFill>
                          <a:effectLst/>
                          <a:latin typeface="Arial" charset="0"/>
                          <a:ea typeface="Arial" charset="0"/>
                          <a:cs typeface="Arial" charset="0"/>
                        </a:rPr>
                        <a:t>2.4.7 – Focus Visible</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Ensure keyboard focus is visible and clear</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8"/>
                  </a:ext>
                </a:extLst>
              </a:tr>
              <a:tr h="301283">
                <a:tc>
                  <a:txBody>
                    <a:bodyPr/>
                    <a:lstStyle/>
                    <a:p>
                      <a:r>
                        <a:rPr lang="en-US" sz="1200" u="none" strike="noStrike" dirty="0">
                          <a:solidFill>
                            <a:schemeClr val="tx1"/>
                          </a:solidFill>
                          <a:effectLst/>
                          <a:latin typeface="Arial" charset="0"/>
                          <a:ea typeface="Arial" charset="0"/>
                          <a:cs typeface="Arial" charset="0"/>
                        </a:rPr>
                        <a:t>3.1.2 – Language of Parts</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Tell users when the language on a page changes</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9"/>
                  </a:ext>
                </a:extLst>
              </a:tr>
              <a:tr h="301283">
                <a:tc>
                  <a:txBody>
                    <a:bodyPr/>
                    <a:lstStyle/>
                    <a:p>
                      <a:r>
                        <a:rPr lang="en-US" sz="1200" u="none" strike="noStrike" dirty="0">
                          <a:solidFill>
                            <a:schemeClr val="tx1"/>
                          </a:solidFill>
                          <a:effectLst/>
                          <a:latin typeface="Arial" charset="0"/>
                          <a:ea typeface="Arial" charset="0"/>
                          <a:cs typeface="Arial" charset="0"/>
                        </a:rPr>
                        <a:t>3.2.3 – Consistent Navigation</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Use menus consistently</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0"/>
                  </a:ext>
                </a:extLst>
              </a:tr>
              <a:tr h="301283">
                <a:tc>
                  <a:txBody>
                    <a:bodyPr/>
                    <a:lstStyle/>
                    <a:p>
                      <a:r>
                        <a:rPr lang="en-US" sz="1200" u="none" strike="noStrike" dirty="0">
                          <a:solidFill>
                            <a:schemeClr val="tx1"/>
                          </a:solidFill>
                          <a:effectLst/>
                          <a:latin typeface="Arial" charset="0"/>
                          <a:ea typeface="Arial" charset="0"/>
                          <a:cs typeface="Arial" charset="0"/>
                        </a:rPr>
                        <a:t>3.2.4 – Consistent Identification</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Use icons and buttons consistently</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1"/>
                  </a:ext>
                </a:extLst>
              </a:tr>
              <a:tr h="301283">
                <a:tc>
                  <a:txBody>
                    <a:bodyPr/>
                    <a:lstStyle/>
                    <a:p>
                      <a:r>
                        <a:rPr lang="en-US" sz="1200" u="none" strike="noStrike" dirty="0">
                          <a:solidFill>
                            <a:schemeClr val="tx1"/>
                          </a:solidFill>
                          <a:effectLst/>
                          <a:latin typeface="Arial" charset="0"/>
                          <a:ea typeface="Arial" charset="0"/>
                          <a:cs typeface="Arial" charset="0"/>
                        </a:rPr>
                        <a:t>3.3.3 – Error Suggestion</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a:solidFill>
                            <a:srgbClr val="666666"/>
                          </a:solidFill>
                          <a:effectLst/>
                          <a:latin typeface="Arial" charset="0"/>
                          <a:ea typeface="Arial" charset="0"/>
                          <a:cs typeface="Arial" charset="0"/>
                        </a:rPr>
                        <a:t>Suggest fixes when users make errors</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2"/>
                  </a:ext>
                </a:extLst>
              </a:tr>
              <a:tr h="301283">
                <a:tc>
                  <a:txBody>
                    <a:bodyPr/>
                    <a:lstStyle/>
                    <a:p>
                      <a:r>
                        <a:rPr lang="en-US" sz="1200" u="none" strike="noStrike" dirty="0">
                          <a:solidFill>
                            <a:schemeClr val="tx1"/>
                          </a:solidFill>
                          <a:effectLst/>
                          <a:latin typeface="Arial" charset="0"/>
                          <a:ea typeface="Arial" charset="0"/>
                          <a:cs typeface="Arial" charset="0"/>
                        </a:rPr>
                        <a:t>3.3.4- Error Prevention (Legal, Financial, Data)</a:t>
                      </a:r>
                      <a:endParaRPr lang="en-US" sz="1200" dirty="0">
                        <a:solidFill>
                          <a:schemeClr val="tx1"/>
                        </a:solidFill>
                        <a:effectLst/>
                        <a:latin typeface="Arial" charset="0"/>
                        <a:ea typeface="Arial" charset="0"/>
                        <a:cs typeface="Arial" charset="0"/>
                      </a:endParaRP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200" dirty="0">
                          <a:solidFill>
                            <a:srgbClr val="666666"/>
                          </a:solidFill>
                          <a:effectLst/>
                          <a:latin typeface="Arial" charset="0"/>
                          <a:ea typeface="Arial" charset="0"/>
                          <a:cs typeface="Arial" charset="0"/>
                        </a:rPr>
                        <a:t>Reduce the risk of input errors for sensitive data</a:t>
                      </a:r>
                    </a:p>
                  </a:txBody>
                  <a:tcPr marL="39511" marR="39511" marT="19755" marB="19755"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Rectangle 1"/>
          <p:cNvSpPr>
            <a:spLocks noChangeArrowheads="1"/>
          </p:cNvSpPr>
          <p:nvPr/>
        </p:nvSpPr>
        <p:spPr bwMode="auto">
          <a:xfrm flipV="1">
            <a:off x="-374088" y="2893015"/>
            <a:ext cx="1484076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x-none" altLang="x-none" sz="1350">
                <a:latin typeface="Arial" charset="0"/>
              </a:rPr>
            </a:br>
            <a:endParaRPr lang="x-none" altLang="x-none" sz="1350">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7438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408700"/>
              </p:ext>
            </p:extLst>
          </p:nvPr>
        </p:nvGraphicFramePr>
        <p:xfrm>
          <a:off x="872833" y="995810"/>
          <a:ext cx="8696326" cy="5057757"/>
        </p:xfrm>
        <a:graphic>
          <a:graphicData uri="http://schemas.openxmlformats.org/drawingml/2006/table">
            <a:tbl>
              <a:tblPr/>
              <a:tblGrid>
                <a:gridCol w="4348163">
                  <a:extLst>
                    <a:ext uri="{9D8B030D-6E8A-4147-A177-3AD203B41FA5}">
                      <a16:colId xmlns:a16="http://schemas.microsoft.com/office/drawing/2014/main" val="20000"/>
                    </a:ext>
                  </a:extLst>
                </a:gridCol>
                <a:gridCol w="4348163">
                  <a:extLst>
                    <a:ext uri="{9D8B030D-6E8A-4147-A177-3AD203B41FA5}">
                      <a16:colId xmlns:a16="http://schemas.microsoft.com/office/drawing/2014/main" val="20001"/>
                    </a:ext>
                  </a:extLst>
                </a:gridCol>
              </a:tblGrid>
              <a:tr h="2181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666666"/>
                          </a:solidFill>
                          <a:effectLst/>
                          <a:latin typeface="Arial" charset="0"/>
                          <a:ea typeface="Arial" charset="0"/>
                          <a:cs typeface="Arial" charset="0"/>
                        </a:rPr>
                        <a:t>WCAG 2.0 checklist Level AAA (Advanced Guideline)</a:t>
                      </a:r>
                      <a:endParaRPr lang="en-US" sz="1100" dirty="0">
                        <a:solidFill>
                          <a:srgbClr val="666666"/>
                        </a:solidFill>
                        <a:effectLst/>
                        <a:latin typeface="Arial" charset="0"/>
                        <a:ea typeface="Arial" charset="0"/>
                        <a:cs typeface="Arial" charset="0"/>
                      </a:endParaRPr>
                    </a:p>
                  </a:txBody>
                  <a:tcPr marL="25941" marR="25941" marT="12971" marB="12971" anchor="ctr">
                    <a:lnL>
                      <a:noFill/>
                    </a:lnL>
                    <a:lnR>
                      <a:noFill/>
                    </a:lnR>
                    <a:lnT>
                      <a:noFill/>
                    </a:lnT>
                    <a:lnB w="6350" cap="flat" cmpd="sng" algn="ctr">
                      <a:solidFill>
                        <a:srgbClr val="EEEEEE"/>
                      </a:solidFill>
                      <a:prstDash val="solid"/>
                      <a:round/>
                      <a:headEnd type="none" w="med" len="med"/>
                      <a:tailEnd type="none" w="med" len="med"/>
                    </a:lnB>
                  </a:tcPr>
                </a:tc>
                <a:tc>
                  <a:txBody>
                    <a:bodyPr/>
                    <a:lstStyle/>
                    <a:p>
                      <a:r>
                        <a:rPr lang="en-US" sz="1000" b="1" dirty="0">
                          <a:solidFill>
                            <a:srgbClr val="666666"/>
                          </a:solidFill>
                          <a:effectLst/>
                          <a:latin typeface="Arial" charset="0"/>
                          <a:ea typeface="Arial" charset="0"/>
                          <a:cs typeface="Arial" charset="0"/>
                        </a:rPr>
                        <a:t>Summary</a:t>
                      </a:r>
                      <a:endParaRPr lang="en-US" sz="1000" dirty="0">
                        <a:solidFill>
                          <a:srgbClr val="666666"/>
                        </a:solidFill>
                        <a:effectLst/>
                        <a:latin typeface="Arial" charset="0"/>
                        <a:ea typeface="Arial" charset="0"/>
                        <a:cs typeface="Arial" charset="0"/>
                      </a:endParaRPr>
                    </a:p>
                  </a:txBody>
                  <a:tcPr marL="25941" marR="25941" marT="12971" marB="12971" anchor="ctr">
                    <a:lnL>
                      <a:noFill/>
                    </a:lnL>
                    <a:lnR>
                      <a:noFill/>
                    </a:lnR>
                    <a:lnT>
                      <a:noFill/>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0"/>
                  </a:ext>
                </a:extLst>
              </a:tr>
              <a:tr h="204785">
                <a:tc>
                  <a:txBody>
                    <a:bodyPr/>
                    <a:lstStyle/>
                    <a:p>
                      <a:r>
                        <a:rPr lang="en-US" sz="1000" b="1" u="none" strike="noStrike" dirty="0">
                          <a:solidFill>
                            <a:schemeClr val="tx1"/>
                          </a:solidFill>
                          <a:effectLst/>
                          <a:latin typeface="Arial" charset="0"/>
                          <a:ea typeface="Arial" charset="0"/>
                          <a:cs typeface="Arial" charset="0"/>
                        </a:rPr>
                        <a:t>1.2.6 – Sign Language (Pre-recorded)</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Provide sign language translations for videos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1"/>
                  </a:ext>
                </a:extLst>
              </a:tr>
              <a:tr h="204785">
                <a:tc>
                  <a:txBody>
                    <a:bodyPr/>
                    <a:lstStyle/>
                    <a:p>
                      <a:r>
                        <a:rPr lang="en-US" sz="1000" b="1" u="none" strike="noStrike" dirty="0">
                          <a:solidFill>
                            <a:schemeClr val="tx1"/>
                          </a:solidFill>
                          <a:effectLst/>
                          <a:latin typeface="Arial" charset="0"/>
                          <a:ea typeface="Arial" charset="0"/>
                          <a:cs typeface="Arial" charset="0"/>
                        </a:rPr>
                        <a:t>1.2.7 – Extended Audio description (Pre-recorded)</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Provide extended audio description for videos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2"/>
                  </a:ext>
                </a:extLst>
              </a:tr>
              <a:tr h="204785">
                <a:tc>
                  <a:txBody>
                    <a:bodyPr/>
                    <a:lstStyle/>
                    <a:p>
                      <a:r>
                        <a:rPr lang="en-US" sz="1000" b="1" u="none" strike="noStrike" dirty="0">
                          <a:solidFill>
                            <a:schemeClr val="tx1"/>
                          </a:solidFill>
                          <a:effectLst/>
                          <a:latin typeface="Arial" charset="0"/>
                          <a:ea typeface="Arial" charset="0"/>
                          <a:cs typeface="Arial" charset="0"/>
                        </a:rPr>
                        <a:t>1.2.8 – Media Alternative (Pre-recorded)</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Provide a text alternative to videos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3"/>
                  </a:ext>
                </a:extLst>
              </a:tr>
              <a:tr h="204785">
                <a:tc>
                  <a:txBody>
                    <a:bodyPr/>
                    <a:lstStyle/>
                    <a:p>
                      <a:r>
                        <a:rPr lang="en-US" sz="1000" b="1" u="none" strike="noStrike" dirty="0">
                          <a:solidFill>
                            <a:schemeClr val="tx1"/>
                          </a:solidFill>
                          <a:effectLst/>
                          <a:latin typeface="Arial" charset="0"/>
                          <a:ea typeface="Arial" charset="0"/>
                          <a:cs typeface="Arial" charset="0"/>
                        </a:rPr>
                        <a:t>1.2.9 – Audio Only (Live)</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Provide alternatives for live audio</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4"/>
                  </a:ext>
                </a:extLst>
              </a:tr>
              <a:tr h="334289">
                <a:tc>
                  <a:txBody>
                    <a:bodyPr/>
                    <a:lstStyle/>
                    <a:p>
                      <a:r>
                        <a:rPr lang="en-US" sz="1000" b="1" u="none" strike="noStrike" dirty="0">
                          <a:solidFill>
                            <a:schemeClr val="tx1"/>
                          </a:solidFill>
                          <a:effectLst/>
                          <a:latin typeface="Arial" charset="0"/>
                          <a:ea typeface="Arial" charset="0"/>
                          <a:cs typeface="Arial" charset="0"/>
                        </a:rPr>
                        <a:t>1.4.6 – Contrast (Enhanced)</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Contrast ratio between text and background is at least 7:1</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5"/>
                  </a:ext>
                </a:extLst>
              </a:tr>
              <a:tr h="204785">
                <a:tc>
                  <a:txBody>
                    <a:bodyPr/>
                    <a:lstStyle/>
                    <a:p>
                      <a:r>
                        <a:rPr lang="en-US" sz="1000" b="1" u="none" strike="noStrike" dirty="0">
                          <a:solidFill>
                            <a:schemeClr val="tx1"/>
                          </a:solidFill>
                          <a:effectLst/>
                          <a:latin typeface="Arial" charset="0"/>
                          <a:ea typeface="Arial" charset="0"/>
                          <a:cs typeface="Arial" charset="0"/>
                        </a:rPr>
                        <a:t>1.4.7 – Low or No Background Audio</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Audio is clear for listeners to hear</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6"/>
                  </a:ext>
                </a:extLst>
              </a:tr>
              <a:tr h="204785">
                <a:tc>
                  <a:txBody>
                    <a:bodyPr/>
                    <a:lstStyle/>
                    <a:p>
                      <a:r>
                        <a:rPr lang="en-US" sz="1000" b="1" u="none" strike="noStrike" dirty="0">
                          <a:solidFill>
                            <a:schemeClr val="tx1"/>
                          </a:solidFill>
                          <a:effectLst/>
                          <a:latin typeface="Arial" charset="0"/>
                          <a:ea typeface="Arial" charset="0"/>
                          <a:cs typeface="Arial" charset="0"/>
                        </a:rPr>
                        <a:t>1.4.8 – Visual Presentation</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Offer users a range of presentation options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7"/>
                  </a:ext>
                </a:extLst>
              </a:tr>
              <a:tr h="204785">
                <a:tc>
                  <a:txBody>
                    <a:bodyPr/>
                    <a:lstStyle/>
                    <a:p>
                      <a:r>
                        <a:rPr lang="en-US" sz="1000" b="1" u="none" strike="noStrike" dirty="0">
                          <a:solidFill>
                            <a:schemeClr val="tx1"/>
                          </a:solidFill>
                          <a:effectLst/>
                          <a:latin typeface="Arial" charset="0"/>
                          <a:ea typeface="Arial" charset="0"/>
                          <a:cs typeface="Arial" charset="0"/>
                        </a:rPr>
                        <a:t>1.4.9 – Images of Text (No Exception)</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Don’t use images of text</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8"/>
                  </a:ext>
                </a:extLst>
              </a:tr>
              <a:tr h="204785">
                <a:tc>
                  <a:txBody>
                    <a:bodyPr/>
                    <a:lstStyle/>
                    <a:p>
                      <a:r>
                        <a:rPr lang="en-US" sz="1000" b="1" u="none" strike="noStrike" dirty="0">
                          <a:solidFill>
                            <a:schemeClr val="tx1"/>
                          </a:solidFill>
                          <a:effectLst/>
                          <a:latin typeface="Arial" charset="0"/>
                          <a:ea typeface="Arial" charset="0"/>
                          <a:cs typeface="Arial" charset="0"/>
                        </a:rPr>
                        <a:t>2.1.3 – Keyboard (No Exception)</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Accessible by keyboard only, without exception</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09"/>
                  </a:ext>
                </a:extLst>
              </a:tr>
              <a:tr h="204785">
                <a:tc>
                  <a:txBody>
                    <a:bodyPr/>
                    <a:lstStyle/>
                    <a:p>
                      <a:r>
                        <a:rPr lang="ro-RO" sz="1000" b="1" u="none" strike="noStrike" dirty="0">
                          <a:solidFill>
                            <a:schemeClr val="tx1"/>
                          </a:solidFill>
                          <a:effectLst/>
                          <a:latin typeface="Arial" charset="0"/>
                          <a:ea typeface="Arial" charset="0"/>
                          <a:cs typeface="Arial" charset="0"/>
                        </a:rPr>
                        <a:t>2.2.3 – No </a:t>
                      </a:r>
                      <a:r>
                        <a:rPr lang="ro-RO" sz="1000" b="1" u="none" strike="noStrike" dirty="0" err="1">
                          <a:solidFill>
                            <a:schemeClr val="tx1"/>
                          </a:solidFill>
                          <a:effectLst/>
                          <a:latin typeface="Arial" charset="0"/>
                          <a:ea typeface="Arial" charset="0"/>
                          <a:cs typeface="Arial" charset="0"/>
                        </a:rPr>
                        <a:t>Timing</a:t>
                      </a:r>
                      <a:endParaRPr lang="ro-RO"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No time limits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0"/>
                  </a:ext>
                </a:extLst>
              </a:tr>
              <a:tr h="204785">
                <a:tc>
                  <a:txBody>
                    <a:bodyPr/>
                    <a:lstStyle/>
                    <a:p>
                      <a:r>
                        <a:rPr lang="en-US" sz="1000" b="1" u="none" strike="noStrike" dirty="0">
                          <a:solidFill>
                            <a:schemeClr val="tx1"/>
                          </a:solidFill>
                          <a:effectLst/>
                          <a:latin typeface="Arial" charset="0"/>
                          <a:ea typeface="Arial" charset="0"/>
                          <a:cs typeface="Arial" charset="0"/>
                        </a:rPr>
                        <a:t>2.2.4 – Interruptions</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Don’t interrupt users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1"/>
                  </a:ext>
                </a:extLst>
              </a:tr>
              <a:tr h="204785">
                <a:tc>
                  <a:txBody>
                    <a:bodyPr/>
                    <a:lstStyle/>
                    <a:p>
                      <a:r>
                        <a:rPr lang="en-US" sz="1000" b="1" u="none" strike="noStrike" dirty="0">
                          <a:solidFill>
                            <a:schemeClr val="tx1"/>
                          </a:solidFill>
                          <a:effectLst/>
                          <a:latin typeface="Arial" charset="0"/>
                          <a:ea typeface="Arial" charset="0"/>
                          <a:cs typeface="Arial" charset="0"/>
                        </a:rPr>
                        <a:t>2.2.5 – Re-authenticating</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Save user data when re-authenticating</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2"/>
                  </a:ext>
                </a:extLst>
              </a:tr>
              <a:tr h="204785">
                <a:tc>
                  <a:txBody>
                    <a:bodyPr/>
                    <a:lstStyle/>
                    <a:p>
                      <a:r>
                        <a:rPr lang="en-US" sz="1000" b="1" u="none" strike="noStrike" dirty="0">
                          <a:solidFill>
                            <a:schemeClr val="tx1"/>
                          </a:solidFill>
                          <a:effectLst/>
                          <a:latin typeface="Arial" charset="0"/>
                          <a:ea typeface="Arial" charset="0"/>
                          <a:cs typeface="Arial" charset="0"/>
                        </a:rPr>
                        <a:t>2.3.2 – Three Flashes</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No content flashes more than three times per second</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3"/>
                  </a:ext>
                </a:extLst>
              </a:tr>
              <a:tr h="204785">
                <a:tc>
                  <a:txBody>
                    <a:bodyPr/>
                    <a:lstStyle/>
                    <a:p>
                      <a:r>
                        <a:rPr lang="en-US" sz="1000" b="1" u="none" strike="noStrike" dirty="0">
                          <a:solidFill>
                            <a:schemeClr val="tx1"/>
                          </a:solidFill>
                          <a:effectLst/>
                          <a:latin typeface="Arial" charset="0"/>
                          <a:ea typeface="Arial" charset="0"/>
                          <a:cs typeface="Arial" charset="0"/>
                        </a:rPr>
                        <a:t>2.4.8 – Location</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Let users know where they are</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4"/>
                  </a:ext>
                </a:extLst>
              </a:tr>
              <a:tr h="204785">
                <a:tc>
                  <a:txBody>
                    <a:bodyPr/>
                    <a:lstStyle/>
                    <a:p>
                      <a:r>
                        <a:rPr lang="en-US" sz="1000" b="1" u="none" strike="noStrike" dirty="0">
                          <a:solidFill>
                            <a:schemeClr val="tx1"/>
                          </a:solidFill>
                          <a:effectLst/>
                          <a:latin typeface="Arial" charset="0"/>
                          <a:ea typeface="Arial" charset="0"/>
                          <a:cs typeface="Arial" charset="0"/>
                        </a:rPr>
                        <a:t>2.4.9 – Link Purpose (Link Only)</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a:solidFill>
                            <a:srgbClr val="666666"/>
                          </a:solidFill>
                          <a:effectLst/>
                          <a:latin typeface="Arial" charset="0"/>
                          <a:ea typeface="Arial" charset="0"/>
                          <a:cs typeface="Arial" charset="0"/>
                        </a:rPr>
                        <a:t>Every link’s purpose is clear from its text</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5"/>
                  </a:ext>
                </a:extLst>
              </a:tr>
              <a:tr h="204785">
                <a:tc>
                  <a:txBody>
                    <a:bodyPr/>
                    <a:lstStyle/>
                    <a:p>
                      <a:r>
                        <a:rPr lang="en-US" sz="1000" b="1" u="none" strike="noStrike" dirty="0">
                          <a:solidFill>
                            <a:schemeClr val="tx1"/>
                          </a:solidFill>
                          <a:effectLst/>
                          <a:latin typeface="Arial" charset="0"/>
                          <a:ea typeface="Arial" charset="0"/>
                          <a:cs typeface="Arial" charset="0"/>
                        </a:rPr>
                        <a:t>2.4.10 – Section Headings</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Break up content with headings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6"/>
                  </a:ext>
                </a:extLst>
              </a:tr>
              <a:tr h="204785">
                <a:tc>
                  <a:txBody>
                    <a:bodyPr/>
                    <a:lstStyle/>
                    <a:p>
                      <a:r>
                        <a:rPr lang="en-US" sz="1000" b="1" u="none" strike="noStrike" dirty="0">
                          <a:solidFill>
                            <a:schemeClr val="tx1"/>
                          </a:solidFill>
                          <a:effectLst/>
                          <a:latin typeface="Arial" charset="0"/>
                          <a:ea typeface="Arial" charset="0"/>
                          <a:cs typeface="Arial" charset="0"/>
                        </a:rPr>
                        <a:t>3.1.3 – Unusual words</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Explain any strange words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7"/>
                  </a:ext>
                </a:extLst>
              </a:tr>
              <a:tr h="204785">
                <a:tc>
                  <a:txBody>
                    <a:bodyPr/>
                    <a:lstStyle/>
                    <a:p>
                      <a:r>
                        <a:rPr lang="en-US" sz="1000" b="1" u="none" strike="noStrike" dirty="0">
                          <a:solidFill>
                            <a:schemeClr val="tx1"/>
                          </a:solidFill>
                          <a:effectLst/>
                          <a:latin typeface="Arial" charset="0"/>
                          <a:ea typeface="Arial" charset="0"/>
                          <a:cs typeface="Arial" charset="0"/>
                        </a:rPr>
                        <a:t>3.1.4 – Abbreviations</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Explain any abbreviations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8"/>
                  </a:ext>
                </a:extLst>
              </a:tr>
              <a:tr h="204785">
                <a:tc>
                  <a:txBody>
                    <a:bodyPr/>
                    <a:lstStyle/>
                    <a:p>
                      <a:r>
                        <a:rPr lang="en-US" sz="1000" b="1" u="none" strike="noStrike" dirty="0">
                          <a:solidFill>
                            <a:schemeClr val="tx1"/>
                          </a:solidFill>
                          <a:effectLst/>
                          <a:latin typeface="Arial" charset="0"/>
                          <a:ea typeface="Arial" charset="0"/>
                          <a:cs typeface="Arial" charset="0"/>
                        </a:rPr>
                        <a:t>3.1.5 – Reading Level</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Users with nine years of school can read your content</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19"/>
                  </a:ext>
                </a:extLst>
              </a:tr>
              <a:tr h="204785">
                <a:tc>
                  <a:txBody>
                    <a:bodyPr/>
                    <a:lstStyle/>
                    <a:p>
                      <a:r>
                        <a:rPr lang="en-US" sz="1000" b="1" u="none" strike="noStrike" dirty="0">
                          <a:solidFill>
                            <a:schemeClr val="tx1"/>
                          </a:solidFill>
                          <a:effectLst/>
                          <a:latin typeface="Arial" charset="0"/>
                          <a:ea typeface="Arial" charset="0"/>
                          <a:cs typeface="Arial" charset="0"/>
                        </a:rPr>
                        <a:t>3.1.6 – Pronunciation</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Explain any words that are hard to pronounce</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0"/>
                  </a:ext>
                </a:extLst>
              </a:tr>
              <a:tr h="204785">
                <a:tc>
                  <a:txBody>
                    <a:bodyPr/>
                    <a:lstStyle/>
                    <a:p>
                      <a:r>
                        <a:rPr lang="en-US" sz="1000" b="1" u="none" strike="noStrike" dirty="0">
                          <a:solidFill>
                            <a:schemeClr val="tx1"/>
                          </a:solidFill>
                          <a:effectLst/>
                          <a:latin typeface="Arial" charset="0"/>
                          <a:ea typeface="Arial" charset="0"/>
                          <a:cs typeface="Arial" charset="0"/>
                        </a:rPr>
                        <a:t>3.2.5 – Change on Request</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Don’t change elements on your website until users ask</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1"/>
                  </a:ext>
                </a:extLst>
              </a:tr>
              <a:tr h="204785">
                <a:tc>
                  <a:txBody>
                    <a:bodyPr/>
                    <a:lstStyle/>
                    <a:p>
                      <a:r>
                        <a:rPr lang="mr-IN" sz="1000" b="1" u="none" strike="noStrike" dirty="0">
                          <a:solidFill>
                            <a:schemeClr val="tx1"/>
                          </a:solidFill>
                          <a:effectLst/>
                          <a:latin typeface="Arial" charset="0"/>
                          <a:ea typeface="Arial" charset="0"/>
                          <a:cs typeface="Arial" charset="0"/>
                        </a:rPr>
                        <a:t>3.3.5 – </a:t>
                      </a:r>
                      <a:r>
                        <a:rPr lang="mr-IN" sz="1000" b="1" u="none" strike="noStrike" dirty="0" err="1">
                          <a:solidFill>
                            <a:schemeClr val="tx1"/>
                          </a:solidFill>
                          <a:effectLst/>
                          <a:latin typeface="Arial" charset="0"/>
                          <a:ea typeface="Arial" charset="0"/>
                          <a:cs typeface="Arial" charset="0"/>
                        </a:rPr>
                        <a:t>Help</a:t>
                      </a:r>
                      <a:endParaRPr lang="mr-IN"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Provide detailed help and instructions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2"/>
                  </a:ext>
                </a:extLst>
              </a:tr>
              <a:tr h="204785">
                <a:tc>
                  <a:txBody>
                    <a:bodyPr/>
                    <a:lstStyle/>
                    <a:p>
                      <a:r>
                        <a:rPr lang="en-US" sz="1000" b="1" u="none" strike="noStrike" dirty="0">
                          <a:solidFill>
                            <a:schemeClr val="tx1"/>
                          </a:solidFill>
                          <a:effectLst/>
                          <a:latin typeface="Arial" charset="0"/>
                          <a:ea typeface="Arial" charset="0"/>
                          <a:cs typeface="Arial" charset="0"/>
                        </a:rPr>
                        <a:t>3.3.6 – Error Prevention (All)</a:t>
                      </a:r>
                      <a:endParaRPr lang="en-US" sz="1000" b="1" dirty="0">
                        <a:solidFill>
                          <a:schemeClr val="tx1"/>
                        </a:solidFill>
                        <a:effectLst/>
                        <a:latin typeface="Arial" charset="0"/>
                        <a:ea typeface="Arial" charset="0"/>
                        <a:cs typeface="Arial" charset="0"/>
                      </a:endParaRP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tc>
                  <a:txBody>
                    <a:bodyPr/>
                    <a:lstStyle/>
                    <a:p>
                      <a:r>
                        <a:rPr lang="en-US" sz="1000" dirty="0">
                          <a:solidFill>
                            <a:srgbClr val="666666"/>
                          </a:solidFill>
                          <a:effectLst/>
                          <a:latin typeface="Arial" charset="0"/>
                          <a:ea typeface="Arial" charset="0"/>
                          <a:cs typeface="Arial" charset="0"/>
                        </a:rPr>
                        <a:t>Reduce the risk of all input errors</a:t>
                      </a:r>
                    </a:p>
                  </a:txBody>
                  <a:tcPr marL="25941" marR="25941" marT="12971" marB="12971" anchor="ctr">
                    <a:lnL>
                      <a:noFill/>
                    </a:lnL>
                    <a:lnR>
                      <a:noFill/>
                    </a:lnR>
                    <a:lnT w="6350" cap="flat" cmpd="sng" algn="ctr">
                      <a:solidFill>
                        <a:srgbClr val="EEEEEE"/>
                      </a:solidFill>
                      <a:prstDash val="solid"/>
                      <a:round/>
                      <a:headEnd type="none" w="med" len="med"/>
                      <a:tailEnd type="none" w="med" len="med"/>
                    </a:lnT>
                    <a:lnB w="6350" cap="flat" cmpd="sng" algn="ctr">
                      <a:solidFill>
                        <a:srgbClr val="EEEEEE"/>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3" name="Rectangle 1"/>
          <p:cNvSpPr>
            <a:spLocks noChangeArrowheads="1"/>
          </p:cNvSpPr>
          <p:nvPr/>
        </p:nvSpPr>
        <p:spPr bwMode="auto">
          <a:xfrm>
            <a:off x="-3444149" y="2701852"/>
            <a:ext cx="233738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x-none" altLang="x-none" sz="1350">
                <a:latin typeface="Arial" charset="0"/>
              </a:rPr>
            </a:br>
            <a:endParaRPr lang="x-none" altLang="x-none" sz="1350">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74461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9817" y="1380318"/>
            <a:ext cx="7460277" cy="1598409"/>
          </a:xfrm>
        </p:spPr>
        <p:txBody>
          <a:bodyPr>
            <a:normAutofit/>
          </a:bodyPr>
          <a:lstStyle/>
          <a:p>
            <a:r>
              <a:rPr lang="en-US" b="1" dirty="0">
                <a:solidFill>
                  <a:srgbClr val="0059BE"/>
                </a:solidFill>
                <a:latin typeface="Arial" charset="0"/>
                <a:ea typeface="Arial" charset="0"/>
                <a:cs typeface="Arial" charset="0"/>
              </a:rPr>
              <a:t>OCR is cracking down on public</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school districts to ensure their</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websites are compliant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10275"/>
            <a:ext cx="2168264" cy="889315"/>
          </a:xfrm>
          <a:prstGeom prst="rect">
            <a:avLst/>
          </a:prstGeom>
        </p:spPr>
      </p:pic>
      <p:sp>
        <p:nvSpPr>
          <p:cNvPr id="4" name="Rectangle 3"/>
          <p:cNvSpPr/>
          <p:nvPr/>
        </p:nvSpPr>
        <p:spPr>
          <a:xfrm>
            <a:off x="969817" y="2923925"/>
            <a:ext cx="7647710" cy="3344185"/>
          </a:xfrm>
          <a:prstGeom prst="rect">
            <a:avLst/>
          </a:prstGeom>
        </p:spPr>
        <p:txBody>
          <a:bodyPr wrap="square">
            <a:spAutoFit/>
          </a:bodyPr>
          <a:lstStyle/>
          <a:p>
            <a:pPr marL="285750" indent="-285750">
              <a:lnSpc>
                <a:spcPct val="150000"/>
              </a:lnSpc>
              <a:buFont typeface="Arial" charset="0"/>
              <a:buChar char="•"/>
            </a:pPr>
            <a:r>
              <a:rPr lang="en-US" sz="2400" dirty="0">
                <a:latin typeface="Arial" charset="0"/>
                <a:ea typeface="Arial" charset="0"/>
                <a:cs typeface="Arial" charset="0"/>
              </a:rPr>
              <a:t>Proactive </a:t>
            </a:r>
          </a:p>
          <a:p>
            <a:pPr marL="285750" indent="-285750">
              <a:lnSpc>
                <a:spcPct val="150000"/>
              </a:lnSpc>
              <a:buFont typeface="Arial" charset="0"/>
              <a:buChar char="•"/>
            </a:pPr>
            <a:r>
              <a:rPr lang="en-US" sz="2400" dirty="0">
                <a:latin typeface="Arial" charset="0"/>
                <a:ea typeface="Arial" charset="0"/>
                <a:cs typeface="Arial" charset="0"/>
              </a:rPr>
              <a:t>First Steps</a:t>
            </a:r>
          </a:p>
          <a:p>
            <a:pPr marL="285750" indent="-285750">
              <a:lnSpc>
                <a:spcPct val="150000"/>
              </a:lnSpc>
              <a:buFont typeface="Arial" charset="0"/>
              <a:buChar char="•"/>
            </a:pPr>
            <a:r>
              <a:rPr lang="en-US" sz="2400" dirty="0">
                <a:latin typeface="Arial" charset="0"/>
                <a:ea typeface="Arial" charset="0"/>
                <a:cs typeface="Arial" charset="0"/>
              </a:rPr>
              <a:t>Guidelines</a:t>
            </a:r>
          </a:p>
          <a:p>
            <a:pPr marL="285750" indent="-285750">
              <a:lnSpc>
                <a:spcPct val="150000"/>
              </a:lnSpc>
              <a:buFont typeface="Arial" charset="0"/>
              <a:buChar char="•"/>
            </a:pPr>
            <a:r>
              <a:rPr lang="en-US" sz="2400" dirty="0">
                <a:latin typeface="Arial" charset="0"/>
                <a:ea typeface="Arial" charset="0"/>
                <a:cs typeface="Arial" charset="0"/>
              </a:rPr>
              <a:t>Identify Accessibility problems</a:t>
            </a:r>
          </a:p>
          <a:p>
            <a:pPr marL="285750" indent="-285750">
              <a:lnSpc>
                <a:spcPct val="150000"/>
              </a:lnSpc>
              <a:buFont typeface="Arial" charset="0"/>
              <a:buChar char="•"/>
            </a:pPr>
            <a:r>
              <a:rPr lang="en-US" sz="2400" dirty="0">
                <a:latin typeface="Arial" charset="0"/>
                <a:ea typeface="Arial" charset="0"/>
                <a:cs typeface="Arial" charset="0"/>
              </a:rPr>
              <a:t>Publish Web Policy and Procedures on Your Website</a:t>
            </a:r>
            <a:br>
              <a:rPr lang="en-US" sz="2400" dirty="0"/>
            </a:br>
            <a:endParaRPr lang="en-US" sz="2400" dirty="0"/>
          </a:p>
        </p:txBody>
      </p:sp>
    </p:spTree>
    <p:extLst>
      <p:ext uri="{BB962C8B-B14F-4D97-AF65-F5344CB8AC3E}">
        <p14:creationId xmlns:p14="http://schemas.microsoft.com/office/powerpoint/2010/main" val="36100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1029" y="1154168"/>
            <a:ext cx="9143999" cy="1197133"/>
          </a:xfrm>
        </p:spPr>
        <p:txBody>
          <a:bodyPr/>
          <a:lstStyle/>
          <a:p>
            <a:r>
              <a:rPr lang="en-US" b="1" dirty="0">
                <a:solidFill>
                  <a:srgbClr val="0059BE"/>
                </a:solidFill>
                <a:latin typeface="Arial" charset="0"/>
                <a:ea typeface="Arial" charset="0"/>
                <a:cs typeface="Arial" charset="0"/>
              </a:rPr>
              <a:t>Homepage Audit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26467974"/>
              </p:ext>
            </p:extLst>
          </p:nvPr>
        </p:nvGraphicFramePr>
        <p:xfrm>
          <a:off x="726277" y="2393084"/>
          <a:ext cx="1991774" cy="3347463"/>
        </p:xfrm>
        <a:graphic>
          <a:graphicData uri="http://schemas.openxmlformats.org/drawingml/2006/table">
            <a:tbl>
              <a:tblPr/>
              <a:tblGrid>
                <a:gridCol w="995887">
                  <a:extLst>
                    <a:ext uri="{9D8B030D-6E8A-4147-A177-3AD203B41FA5}">
                      <a16:colId xmlns:a16="http://schemas.microsoft.com/office/drawing/2014/main" val="20000"/>
                    </a:ext>
                  </a:extLst>
                </a:gridCol>
                <a:gridCol w="995887">
                  <a:extLst>
                    <a:ext uri="{9D8B030D-6E8A-4147-A177-3AD203B41FA5}">
                      <a16:colId xmlns:a16="http://schemas.microsoft.com/office/drawing/2014/main" val="20001"/>
                    </a:ext>
                  </a:extLst>
                </a:gridCol>
              </a:tblGrid>
              <a:tr h="234162">
                <a:tc gridSpan="2">
                  <a:txBody>
                    <a:bodyPr/>
                    <a:lstStyle/>
                    <a:p>
                      <a:pPr algn="ctr"/>
                      <a:r>
                        <a:rPr lang="en-US" sz="1100" b="1">
                          <a:effectLst/>
                          <a:latin typeface="Arial" charset="0"/>
                          <a:ea typeface="Arial" charset="0"/>
                          <a:cs typeface="Arial" charset="0"/>
                        </a:rPr>
                        <a:t>Scan Information</a:t>
                      </a:r>
                    </a:p>
                  </a:txBody>
                  <a:tcPr marL="58740" marR="58740" marT="29371" marB="2937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4162">
                <a:tc>
                  <a:txBody>
                    <a:bodyPr/>
                    <a:lstStyle/>
                    <a:p>
                      <a:pPr algn="r"/>
                      <a:r>
                        <a:rPr lang="is-IS" sz="1100" dirty="0">
                          <a:latin typeface="Arial" charset="0"/>
                          <a:ea typeface="Arial" charset="0"/>
                          <a:cs typeface="Arial" charset="0"/>
                        </a:rPr>
                        <a:t>1    </a:t>
                      </a:r>
                    </a:p>
                  </a:txBody>
                  <a:tcPr marL="58740" marR="58740" marT="29371" marB="29371"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1"/>
                  </a:ext>
                </a:extLst>
              </a:tr>
              <a:tr h="234162">
                <a:tc>
                  <a:txBody>
                    <a:bodyPr/>
                    <a:lstStyle/>
                    <a:p>
                      <a:pPr algn="r"/>
                      <a:r>
                        <a:rPr lang="pt-BR" sz="1100">
                          <a:latin typeface="Arial" charset="0"/>
                          <a:ea typeface="Arial" charset="0"/>
                          <a:cs typeface="Arial" charset="0"/>
                        </a:rPr>
                        <a:t>4 seconds    </a:t>
                      </a:r>
                    </a:p>
                  </a:txBody>
                  <a:tcPr marL="58740" marR="58740" marT="29371" marB="29371"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2"/>
                  </a:ext>
                </a:extLst>
              </a:tr>
              <a:tr h="409583">
                <a:tc>
                  <a:txBody>
                    <a:bodyPr/>
                    <a:lstStyle/>
                    <a:p>
                      <a:pPr algn="r"/>
                      <a:r>
                        <a:rPr lang="pt-BR" sz="1100">
                          <a:latin typeface="Arial" charset="0"/>
                          <a:ea typeface="Arial" charset="0"/>
                          <a:cs typeface="Arial" charset="0"/>
                        </a:rPr>
                        <a:t>4 seconds    </a:t>
                      </a:r>
                    </a:p>
                  </a:txBody>
                  <a:tcPr marL="58740" marR="58740" marT="29371" marB="29371"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3"/>
                  </a:ext>
                </a:extLst>
              </a:tr>
              <a:tr h="234162">
                <a:tc>
                  <a:txBody>
                    <a:bodyPr/>
                    <a:lstStyle/>
                    <a:p>
                      <a:pPr algn="r"/>
                      <a:r>
                        <a:rPr lang="is-IS" sz="1100">
                          <a:latin typeface="Arial" charset="0"/>
                          <a:ea typeface="Arial" charset="0"/>
                          <a:cs typeface="Arial" charset="0"/>
                        </a:rPr>
                        <a:t>262.09 KB    </a:t>
                      </a:r>
                    </a:p>
                  </a:txBody>
                  <a:tcPr marL="58740" marR="58740" marT="29371" marB="29371"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4"/>
                  </a:ext>
                </a:extLst>
              </a:tr>
              <a:tr h="585004">
                <a:tc>
                  <a:txBody>
                    <a:bodyPr/>
                    <a:lstStyle/>
                    <a:p>
                      <a:pPr algn="r"/>
                      <a:r>
                        <a:rPr lang="is-IS" sz="1100" dirty="0">
                          <a:latin typeface="Arial" charset="0"/>
                          <a:ea typeface="Arial" charset="0"/>
                          <a:cs typeface="Arial" charset="0"/>
                        </a:rPr>
                        <a:t>226    </a:t>
                      </a:r>
                    </a:p>
                  </a:txBody>
                  <a:tcPr marL="58740" marR="58740" marT="29371" marB="29371"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5"/>
                  </a:ext>
                </a:extLst>
              </a:tr>
              <a:tr h="234162">
                <a:tc gridSpan="2">
                  <a:txBody>
                    <a:bodyPr/>
                    <a:lstStyle/>
                    <a:p>
                      <a:pPr algn="ctr"/>
                      <a:r>
                        <a:rPr lang="en-US" sz="1100" b="1">
                          <a:effectLst/>
                          <a:latin typeface="Arial" charset="0"/>
                          <a:ea typeface="Arial" charset="0"/>
                          <a:cs typeface="Arial" charset="0"/>
                        </a:rPr>
                        <a:t>Result Occurrences</a:t>
                      </a:r>
                    </a:p>
                  </a:txBody>
                  <a:tcPr marL="58740" marR="58740" marT="29371" marB="2937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34162">
                <a:tc>
                  <a:txBody>
                    <a:bodyPr/>
                    <a:lstStyle/>
                    <a:p>
                      <a:pPr algn="r"/>
                      <a:r>
                        <a:rPr lang="is-IS" sz="1100">
                          <a:latin typeface="Arial" charset="0"/>
                          <a:ea typeface="Arial" charset="0"/>
                          <a:cs typeface="Arial" charset="0"/>
                        </a:rPr>
                        <a:t>191    </a:t>
                      </a:r>
                    </a:p>
                  </a:txBody>
                  <a:tcPr marL="58740" marR="58740" marT="29371" marB="29371"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7"/>
                  </a:ext>
                </a:extLst>
              </a:tr>
              <a:tr h="234162">
                <a:tc>
                  <a:txBody>
                    <a:bodyPr/>
                    <a:lstStyle/>
                    <a:p>
                      <a:pPr algn="r"/>
                      <a:r>
                        <a:rPr lang="is-IS" sz="1100" b="1" dirty="0">
                          <a:solidFill>
                            <a:srgbClr val="FF0000"/>
                          </a:solidFill>
                          <a:latin typeface="Arial" charset="0"/>
                          <a:ea typeface="Arial" charset="0"/>
                          <a:cs typeface="Arial" charset="0"/>
                        </a:rPr>
                        <a:t>491    </a:t>
                      </a:r>
                    </a:p>
                  </a:txBody>
                  <a:tcPr marL="58740" marR="58740" marT="29371" marB="29371"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8"/>
                  </a:ext>
                </a:extLst>
              </a:tr>
              <a:tr h="234162">
                <a:tc>
                  <a:txBody>
                    <a:bodyPr/>
                    <a:lstStyle/>
                    <a:p>
                      <a:pPr algn="r"/>
                      <a:r>
                        <a:rPr lang="is-IS" sz="1100">
                          <a:latin typeface="Arial" charset="0"/>
                          <a:ea typeface="Arial" charset="0"/>
                          <a:cs typeface="Arial" charset="0"/>
                        </a:rPr>
                        <a:t>27    </a:t>
                      </a:r>
                    </a:p>
                  </a:txBody>
                  <a:tcPr marL="58740" marR="58740" marT="29371" marB="29371"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58740" marR="58740" marT="29371" marB="29371"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1671718"/>
              </p:ext>
            </p:extLst>
          </p:nvPr>
        </p:nvGraphicFramePr>
        <p:xfrm>
          <a:off x="4907740" y="2439233"/>
          <a:ext cx="2102698" cy="3022724"/>
        </p:xfrm>
        <a:graphic>
          <a:graphicData uri="http://schemas.openxmlformats.org/drawingml/2006/table">
            <a:tbl>
              <a:tblPr/>
              <a:tblGrid>
                <a:gridCol w="1051349">
                  <a:extLst>
                    <a:ext uri="{9D8B030D-6E8A-4147-A177-3AD203B41FA5}">
                      <a16:colId xmlns:a16="http://schemas.microsoft.com/office/drawing/2014/main" val="20000"/>
                    </a:ext>
                  </a:extLst>
                </a:gridCol>
                <a:gridCol w="1051349">
                  <a:extLst>
                    <a:ext uri="{9D8B030D-6E8A-4147-A177-3AD203B41FA5}">
                      <a16:colId xmlns:a16="http://schemas.microsoft.com/office/drawing/2014/main" val="20001"/>
                    </a:ext>
                  </a:extLst>
                </a:gridCol>
              </a:tblGrid>
              <a:tr h="214911">
                <a:tc gridSpan="2">
                  <a:txBody>
                    <a:bodyPr/>
                    <a:lstStyle/>
                    <a:p>
                      <a:pPr algn="ctr"/>
                      <a:r>
                        <a:rPr lang="en-US" sz="1100" b="1" dirty="0">
                          <a:effectLst/>
                          <a:latin typeface="Arial" charset="0"/>
                          <a:ea typeface="Arial" charset="0"/>
                          <a:cs typeface="Arial" charset="0"/>
                        </a:rPr>
                        <a:t>Scan Information</a:t>
                      </a:r>
                    </a:p>
                  </a:txBody>
                  <a:tcPr marL="39490" marR="39490" marT="19745" marB="1974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4911">
                <a:tc>
                  <a:txBody>
                    <a:bodyPr/>
                    <a:lstStyle/>
                    <a:p>
                      <a:pPr algn="r"/>
                      <a:r>
                        <a:rPr lang="is-IS" sz="1100">
                          <a:latin typeface="Arial" charset="0"/>
                          <a:ea typeface="Arial" charset="0"/>
                          <a:cs typeface="Arial" charset="0"/>
                        </a:rPr>
                        <a:t>1    </a:t>
                      </a:r>
                    </a:p>
                  </a:txBody>
                  <a:tcPr marL="39490" marR="39490" marT="19745" marB="19745"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1"/>
                  </a:ext>
                </a:extLst>
              </a:tr>
              <a:tr h="272221">
                <a:tc>
                  <a:txBody>
                    <a:bodyPr/>
                    <a:lstStyle/>
                    <a:p>
                      <a:pPr algn="r"/>
                      <a:r>
                        <a:rPr lang="pt-BR" sz="1100">
                          <a:latin typeface="Arial" charset="0"/>
                          <a:ea typeface="Arial" charset="0"/>
                          <a:cs typeface="Arial" charset="0"/>
                        </a:rPr>
                        <a:t>4 seconds    </a:t>
                      </a:r>
                    </a:p>
                  </a:txBody>
                  <a:tcPr marL="39490" marR="39490" marT="19745" marB="19745"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2"/>
                  </a:ext>
                </a:extLst>
              </a:tr>
              <a:tr h="390332">
                <a:tc>
                  <a:txBody>
                    <a:bodyPr/>
                    <a:lstStyle/>
                    <a:p>
                      <a:pPr algn="r"/>
                      <a:r>
                        <a:rPr lang="pt-BR" sz="1100">
                          <a:latin typeface="Arial" charset="0"/>
                          <a:ea typeface="Arial" charset="0"/>
                          <a:cs typeface="Arial" charset="0"/>
                        </a:rPr>
                        <a:t>4 seconds    </a:t>
                      </a:r>
                    </a:p>
                  </a:txBody>
                  <a:tcPr marL="39490" marR="39490" marT="19745" marB="19745"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3"/>
                  </a:ext>
                </a:extLst>
              </a:tr>
              <a:tr h="272221">
                <a:tc>
                  <a:txBody>
                    <a:bodyPr/>
                    <a:lstStyle/>
                    <a:p>
                      <a:pPr algn="r"/>
                      <a:r>
                        <a:rPr lang="is-IS" sz="1100" dirty="0">
                          <a:latin typeface="Arial" charset="0"/>
                          <a:ea typeface="Arial" charset="0"/>
                          <a:cs typeface="Arial" charset="0"/>
                        </a:rPr>
                        <a:t>262.09 KB    </a:t>
                      </a:r>
                    </a:p>
                  </a:txBody>
                  <a:tcPr marL="39490" marR="39490" marT="19745" marB="19745"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4"/>
                  </a:ext>
                </a:extLst>
              </a:tr>
              <a:tr h="565753">
                <a:tc>
                  <a:txBody>
                    <a:bodyPr/>
                    <a:lstStyle/>
                    <a:p>
                      <a:pPr algn="r"/>
                      <a:r>
                        <a:rPr lang="is-IS" sz="1100">
                          <a:latin typeface="Arial" charset="0"/>
                          <a:ea typeface="Arial" charset="0"/>
                          <a:cs typeface="Arial" charset="0"/>
                        </a:rPr>
                        <a:t>226    </a:t>
                      </a:r>
                    </a:p>
                  </a:txBody>
                  <a:tcPr marL="39490" marR="39490" marT="19745" marB="19745"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5"/>
                  </a:ext>
                </a:extLst>
              </a:tr>
              <a:tr h="214911">
                <a:tc gridSpan="2">
                  <a:txBody>
                    <a:bodyPr/>
                    <a:lstStyle/>
                    <a:p>
                      <a:pPr algn="ctr"/>
                      <a:r>
                        <a:rPr lang="en-US" sz="1100" b="1">
                          <a:effectLst/>
                          <a:latin typeface="Arial" charset="0"/>
                          <a:ea typeface="Arial" charset="0"/>
                          <a:cs typeface="Arial" charset="0"/>
                        </a:rPr>
                        <a:t>Result Occurrences</a:t>
                      </a:r>
                    </a:p>
                  </a:txBody>
                  <a:tcPr marL="39490" marR="39490" marT="19745" marB="1974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390332">
                <a:tc>
                  <a:txBody>
                    <a:bodyPr/>
                    <a:lstStyle/>
                    <a:p>
                      <a:pPr algn="r"/>
                      <a:r>
                        <a:rPr lang="is-IS" sz="1100">
                          <a:latin typeface="Arial" charset="0"/>
                          <a:ea typeface="Arial" charset="0"/>
                          <a:cs typeface="Arial" charset="0"/>
                        </a:rPr>
                        <a:t>0    </a:t>
                      </a:r>
                    </a:p>
                  </a:txBody>
                  <a:tcPr marL="39490" marR="39490" marT="19745" marB="19745"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7"/>
                  </a:ext>
                </a:extLst>
              </a:tr>
              <a:tr h="272221">
                <a:tc>
                  <a:txBody>
                    <a:bodyPr/>
                    <a:lstStyle/>
                    <a:p>
                      <a:pPr algn="r"/>
                      <a:r>
                        <a:rPr lang="is-IS" sz="1100" b="1" dirty="0">
                          <a:solidFill>
                            <a:srgbClr val="FF0000"/>
                          </a:solidFill>
                          <a:latin typeface="Arial" charset="0"/>
                          <a:ea typeface="Arial" charset="0"/>
                          <a:cs typeface="Arial" charset="0"/>
                        </a:rPr>
                        <a:t>175    </a:t>
                      </a:r>
                    </a:p>
                  </a:txBody>
                  <a:tcPr marL="39490" marR="39490" marT="19745" marB="19745"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8"/>
                  </a:ext>
                </a:extLst>
              </a:tr>
              <a:tr h="214911">
                <a:tc>
                  <a:txBody>
                    <a:bodyPr/>
                    <a:lstStyle/>
                    <a:p>
                      <a:pPr algn="r"/>
                      <a:r>
                        <a:rPr lang="is-IS" sz="1100">
                          <a:latin typeface="Arial" charset="0"/>
                          <a:ea typeface="Arial" charset="0"/>
                          <a:cs typeface="Arial" charset="0"/>
                        </a:rPr>
                        <a:t>0    </a:t>
                      </a:r>
                    </a:p>
                  </a:txBody>
                  <a:tcPr marL="39490" marR="39490" marT="19745" marB="19745"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9490" marR="39490" marT="19745" marB="19745"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04118950"/>
              </p:ext>
            </p:extLst>
          </p:nvPr>
        </p:nvGraphicFramePr>
        <p:xfrm>
          <a:off x="7031618" y="2448504"/>
          <a:ext cx="2022174" cy="3020663"/>
        </p:xfrm>
        <a:graphic>
          <a:graphicData uri="http://schemas.openxmlformats.org/drawingml/2006/table">
            <a:tbl>
              <a:tblPr/>
              <a:tblGrid>
                <a:gridCol w="1011087">
                  <a:extLst>
                    <a:ext uri="{9D8B030D-6E8A-4147-A177-3AD203B41FA5}">
                      <a16:colId xmlns:a16="http://schemas.microsoft.com/office/drawing/2014/main" val="20000"/>
                    </a:ext>
                  </a:extLst>
                </a:gridCol>
                <a:gridCol w="1011087">
                  <a:extLst>
                    <a:ext uri="{9D8B030D-6E8A-4147-A177-3AD203B41FA5}">
                      <a16:colId xmlns:a16="http://schemas.microsoft.com/office/drawing/2014/main" val="20001"/>
                    </a:ext>
                  </a:extLst>
                </a:gridCol>
              </a:tblGrid>
              <a:tr h="216735">
                <a:tc gridSpan="2">
                  <a:txBody>
                    <a:bodyPr/>
                    <a:lstStyle/>
                    <a:p>
                      <a:pPr algn="ctr"/>
                      <a:r>
                        <a:rPr lang="en-US" sz="1100" b="1" dirty="0">
                          <a:effectLst/>
                          <a:latin typeface="Arial" charset="0"/>
                          <a:ea typeface="Arial" charset="0"/>
                          <a:cs typeface="Arial" charset="0"/>
                        </a:rPr>
                        <a:t>Scan Information</a:t>
                      </a:r>
                    </a:p>
                  </a:txBody>
                  <a:tcPr marL="38586" marR="38586" marT="19293" marB="1929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6735">
                <a:tc>
                  <a:txBody>
                    <a:bodyPr/>
                    <a:lstStyle/>
                    <a:p>
                      <a:pPr algn="r"/>
                      <a:r>
                        <a:rPr lang="is-IS" sz="1100">
                          <a:latin typeface="Arial" charset="0"/>
                          <a:ea typeface="Arial" charset="0"/>
                          <a:cs typeface="Arial" charset="0"/>
                        </a:rPr>
                        <a:t>1    </a:t>
                      </a:r>
                    </a:p>
                  </a:txBody>
                  <a:tcPr marL="38586" marR="38586" marT="19293" marB="19293"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1"/>
                  </a:ext>
                </a:extLst>
              </a:tr>
              <a:tr h="273539">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8586" marR="38586" marT="19293" marB="19293"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2"/>
                  </a:ext>
                </a:extLst>
              </a:tr>
              <a:tr h="394392">
                <a:tc>
                  <a:txBody>
                    <a:bodyPr/>
                    <a:lstStyle/>
                    <a:p>
                      <a:pPr algn="r"/>
                      <a:r>
                        <a:rPr lang="pt-BR" sz="1100">
                          <a:latin typeface="Arial" charset="0"/>
                          <a:ea typeface="Arial" charset="0"/>
                          <a:cs typeface="Arial" charset="0"/>
                        </a:rPr>
                        <a:t>4 seconds    </a:t>
                      </a:r>
                    </a:p>
                  </a:txBody>
                  <a:tcPr marL="38586" marR="38586" marT="19293" marB="19293"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3"/>
                  </a:ext>
                </a:extLst>
              </a:tr>
              <a:tr h="273539">
                <a:tc>
                  <a:txBody>
                    <a:bodyPr/>
                    <a:lstStyle/>
                    <a:p>
                      <a:pPr algn="r"/>
                      <a:r>
                        <a:rPr lang="is-IS" sz="1100">
                          <a:latin typeface="Arial" charset="0"/>
                          <a:ea typeface="Arial" charset="0"/>
                          <a:cs typeface="Arial" charset="0"/>
                        </a:rPr>
                        <a:t>262.09 KB    </a:t>
                      </a:r>
                    </a:p>
                  </a:txBody>
                  <a:tcPr marL="38586" marR="38586" marT="19293" marB="19293"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4"/>
                  </a:ext>
                </a:extLst>
              </a:tr>
              <a:tr h="564848">
                <a:tc>
                  <a:txBody>
                    <a:bodyPr/>
                    <a:lstStyle/>
                    <a:p>
                      <a:pPr algn="r"/>
                      <a:r>
                        <a:rPr lang="is-IS" sz="1100">
                          <a:latin typeface="Arial" charset="0"/>
                          <a:ea typeface="Arial" charset="0"/>
                          <a:cs typeface="Arial" charset="0"/>
                        </a:rPr>
                        <a:t>226    </a:t>
                      </a:r>
                    </a:p>
                  </a:txBody>
                  <a:tcPr marL="38586" marR="38586" marT="19293" marB="19293"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5"/>
                  </a:ext>
                </a:extLst>
              </a:tr>
              <a:tr h="216735">
                <a:tc gridSpan="2">
                  <a:txBody>
                    <a:bodyPr/>
                    <a:lstStyle/>
                    <a:p>
                      <a:pPr algn="ctr"/>
                      <a:r>
                        <a:rPr lang="en-US" sz="1100" b="1">
                          <a:effectLst/>
                          <a:latin typeface="Arial" charset="0"/>
                          <a:ea typeface="Arial" charset="0"/>
                          <a:cs typeface="Arial" charset="0"/>
                        </a:rPr>
                        <a:t>Result Occurrences</a:t>
                      </a:r>
                    </a:p>
                  </a:txBody>
                  <a:tcPr marL="38586" marR="38586" marT="19293" marB="1929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73539">
                <a:tc>
                  <a:txBody>
                    <a:bodyPr/>
                    <a:lstStyle/>
                    <a:p>
                      <a:pPr algn="r"/>
                      <a:r>
                        <a:rPr lang="is-IS" sz="1100">
                          <a:latin typeface="Arial" charset="0"/>
                          <a:ea typeface="Arial" charset="0"/>
                          <a:cs typeface="Arial" charset="0"/>
                        </a:rPr>
                        <a:t>4    </a:t>
                      </a:r>
                    </a:p>
                  </a:txBody>
                  <a:tcPr marL="38586" marR="38586" marT="19293" marB="19293"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7"/>
                  </a:ext>
                </a:extLst>
              </a:tr>
              <a:tr h="273539">
                <a:tc>
                  <a:txBody>
                    <a:bodyPr/>
                    <a:lstStyle/>
                    <a:p>
                      <a:pPr algn="r"/>
                      <a:r>
                        <a:rPr lang="is-IS" sz="1100" b="1" dirty="0">
                          <a:solidFill>
                            <a:srgbClr val="FF0000"/>
                          </a:solidFill>
                          <a:latin typeface="Arial" charset="0"/>
                          <a:ea typeface="Arial" charset="0"/>
                          <a:cs typeface="Arial" charset="0"/>
                        </a:rPr>
                        <a:t>154    </a:t>
                      </a:r>
                    </a:p>
                  </a:txBody>
                  <a:tcPr marL="38586" marR="38586" marT="19293" marB="19293"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8"/>
                  </a:ext>
                </a:extLst>
              </a:tr>
              <a:tr h="216735">
                <a:tc>
                  <a:txBody>
                    <a:bodyPr/>
                    <a:lstStyle/>
                    <a:p>
                      <a:pPr algn="r"/>
                      <a:r>
                        <a:rPr lang="is-IS" sz="1100">
                          <a:latin typeface="Arial" charset="0"/>
                          <a:ea typeface="Arial" charset="0"/>
                          <a:cs typeface="Arial" charset="0"/>
                        </a:rPr>
                        <a:t>0    </a:t>
                      </a:r>
                    </a:p>
                  </a:txBody>
                  <a:tcPr marL="38586" marR="38586" marT="19293" marB="19293"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8586" marR="38586" marT="19293" marB="19293"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2383184"/>
              </p:ext>
            </p:extLst>
          </p:nvPr>
        </p:nvGraphicFramePr>
        <p:xfrm>
          <a:off x="2830420" y="2448504"/>
          <a:ext cx="1907830" cy="3221052"/>
        </p:xfrm>
        <a:graphic>
          <a:graphicData uri="http://schemas.openxmlformats.org/drawingml/2006/table">
            <a:tbl>
              <a:tblPr/>
              <a:tblGrid>
                <a:gridCol w="953915">
                  <a:extLst>
                    <a:ext uri="{9D8B030D-6E8A-4147-A177-3AD203B41FA5}">
                      <a16:colId xmlns:a16="http://schemas.microsoft.com/office/drawing/2014/main" val="20000"/>
                    </a:ext>
                  </a:extLst>
                </a:gridCol>
                <a:gridCol w="953915">
                  <a:extLst>
                    <a:ext uri="{9D8B030D-6E8A-4147-A177-3AD203B41FA5}">
                      <a16:colId xmlns:a16="http://schemas.microsoft.com/office/drawing/2014/main" val="20001"/>
                    </a:ext>
                  </a:extLst>
                </a:gridCol>
              </a:tblGrid>
              <a:tr h="214912">
                <a:tc gridSpan="2">
                  <a:txBody>
                    <a:bodyPr/>
                    <a:lstStyle/>
                    <a:p>
                      <a:pPr algn="ctr"/>
                      <a:r>
                        <a:rPr lang="en-US" sz="1100" b="1">
                          <a:effectLst/>
                          <a:latin typeface="Arial" charset="0"/>
                          <a:ea typeface="Arial" charset="0"/>
                          <a:cs typeface="Arial" charset="0"/>
                        </a:rPr>
                        <a:t>Scan Information</a:t>
                      </a:r>
                    </a:p>
                  </a:txBody>
                  <a:tcPr marL="39490" marR="39490" marT="19747" marB="1974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4912">
                <a:tc>
                  <a:txBody>
                    <a:bodyPr/>
                    <a:lstStyle/>
                    <a:p>
                      <a:pPr algn="r"/>
                      <a:r>
                        <a:rPr lang="is-IS" sz="1100" dirty="0">
                          <a:latin typeface="Arial" charset="0"/>
                          <a:ea typeface="Arial" charset="0"/>
                          <a:cs typeface="Arial" charset="0"/>
                        </a:rPr>
                        <a:t>1    </a:t>
                      </a:r>
                    </a:p>
                  </a:txBody>
                  <a:tcPr marL="39490" marR="39490" marT="19747" marB="19747"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1"/>
                  </a:ext>
                </a:extLst>
              </a:tr>
              <a:tr h="276430">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9490" marR="39490" marT="19747" marB="19747"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2"/>
                  </a:ext>
                </a:extLst>
              </a:tr>
              <a:tr h="394898">
                <a:tc>
                  <a:txBody>
                    <a:bodyPr/>
                    <a:lstStyle/>
                    <a:p>
                      <a:pPr algn="r"/>
                      <a:r>
                        <a:rPr lang="pt-BR" sz="1100">
                          <a:latin typeface="Arial" charset="0"/>
                          <a:ea typeface="Arial" charset="0"/>
                          <a:cs typeface="Arial" charset="0"/>
                        </a:rPr>
                        <a:t>4 seconds    </a:t>
                      </a:r>
                    </a:p>
                  </a:txBody>
                  <a:tcPr marL="39490" marR="39490" marT="19747" marB="19747"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3"/>
                  </a:ext>
                </a:extLst>
              </a:tr>
              <a:tr h="276430">
                <a:tc>
                  <a:txBody>
                    <a:bodyPr/>
                    <a:lstStyle/>
                    <a:p>
                      <a:pPr algn="r"/>
                      <a:r>
                        <a:rPr lang="is-IS" sz="1100" dirty="0">
                          <a:latin typeface="Arial" charset="0"/>
                          <a:ea typeface="Arial" charset="0"/>
                          <a:cs typeface="Arial" charset="0"/>
                        </a:rPr>
                        <a:t>262.09 KB    </a:t>
                      </a:r>
                    </a:p>
                  </a:txBody>
                  <a:tcPr marL="39490" marR="39490" marT="19747" marB="19747"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4"/>
                  </a:ext>
                </a:extLst>
              </a:tr>
              <a:tr h="565754">
                <a:tc>
                  <a:txBody>
                    <a:bodyPr/>
                    <a:lstStyle/>
                    <a:p>
                      <a:pPr algn="r"/>
                      <a:r>
                        <a:rPr lang="is-IS" sz="1100">
                          <a:latin typeface="Arial" charset="0"/>
                          <a:ea typeface="Arial" charset="0"/>
                          <a:cs typeface="Arial" charset="0"/>
                        </a:rPr>
                        <a:t>226    </a:t>
                      </a:r>
                    </a:p>
                  </a:txBody>
                  <a:tcPr marL="39490" marR="39490" marT="19747" marB="19747"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5"/>
                  </a:ext>
                </a:extLst>
              </a:tr>
              <a:tr h="214912">
                <a:tc gridSpan="2">
                  <a:txBody>
                    <a:bodyPr/>
                    <a:lstStyle/>
                    <a:p>
                      <a:pPr algn="ctr"/>
                      <a:r>
                        <a:rPr lang="en-US" sz="1100" b="1">
                          <a:effectLst/>
                          <a:latin typeface="Arial" charset="0"/>
                          <a:ea typeface="Arial" charset="0"/>
                          <a:cs typeface="Arial" charset="0"/>
                        </a:rPr>
                        <a:t>Result Occurrences</a:t>
                      </a:r>
                    </a:p>
                  </a:txBody>
                  <a:tcPr marL="39490" marR="39490" marT="19747" marB="1974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76430">
                <a:tc>
                  <a:txBody>
                    <a:bodyPr/>
                    <a:lstStyle/>
                    <a:p>
                      <a:pPr algn="r"/>
                      <a:r>
                        <a:rPr lang="is-IS" sz="1100">
                          <a:latin typeface="Arial" charset="0"/>
                          <a:ea typeface="Arial" charset="0"/>
                          <a:cs typeface="Arial" charset="0"/>
                        </a:rPr>
                        <a:t>18    </a:t>
                      </a:r>
                    </a:p>
                  </a:txBody>
                  <a:tcPr marL="39490" marR="39490" marT="19747" marB="19747"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7"/>
                  </a:ext>
                </a:extLst>
              </a:tr>
              <a:tr h="276430">
                <a:tc>
                  <a:txBody>
                    <a:bodyPr/>
                    <a:lstStyle/>
                    <a:p>
                      <a:pPr algn="r"/>
                      <a:r>
                        <a:rPr lang="is-IS" sz="1100" b="1" dirty="0">
                          <a:solidFill>
                            <a:srgbClr val="FF0000"/>
                          </a:solidFill>
                          <a:latin typeface="Arial" charset="0"/>
                          <a:ea typeface="Arial" charset="0"/>
                          <a:cs typeface="Arial" charset="0"/>
                        </a:rPr>
                        <a:t>19</a:t>
                      </a:r>
                      <a:r>
                        <a:rPr lang="is-IS" sz="1100" dirty="0">
                          <a:latin typeface="Arial" charset="0"/>
                          <a:ea typeface="Arial" charset="0"/>
                          <a:cs typeface="Arial" charset="0"/>
                        </a:rPr>
                        <a:t>    </a:t>
                      </a:r>
                    </a:p>
                  </a:txBody>
                  <a:tcPr marL="39490" marR="39490" marT="19747" marB="19747"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8"/>
                  </a:ext>
                </a:extLst>
              </a:tr>
              <a:tr h="214912">
                <a:tc>
                  <a:txBody>
                    <a:bodyPr/>
                    <a:lstStyle/>
                    <a:p>
                      <a:pPr algn="r"/>
                      <a:r>
                        <a:rPr lang="is-IS" sz="1100">
                          <a:latin typeface="Arial" charset="0"/>
                          <a:ea typeface="Arial" charset="0"/>
                          <a:cs typeface="Arial" charset="0"/>
                        </a:rPr>
                        <a:t>0    </a:t>
                      </a:r>
                    </a:p>
                  </a:txBody>
                  <a:tcPr marL="39490" marR="39490" marT="19747" marB="19747"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9490" marR="39490" marT="19747" marB="19747"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4" name="TextBox 13"/>
          <p:cNvSpPr txBox="1"/>
          <p:nvPr/>
        </p:nvSpPr>
        <p:spPr>
          <a:xfrm>
            <a:off x="779885"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5" name="TextBox 14"/>
          <p:cNvSpPr txBox="1"/>
          <p:nvPr/>
        </p:nvSpPr>
        <p:spPr>
          <a:xfrm>
            <a:off x="2922550"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16" name="TextBox 15"/>
          <p:cNvSpPr txBox="1"/>
          <p:nvPr/>
        </p:nvSpPr>
        <p:spPr>
          <a:xfrm>
            <a:off x="4801638"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17" name="TextBox 16"/>
          <p:cNvSpPr txBox="1"/>
          <p:nvPr/>
        </p:nvSpPr>
        <p:spPr>
          <a:xfrm>
            <a:off x="6927121"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18" name="Straight Connector 17"/>
          <p:cNvCxnSpPr/>
          <p:nvPr/>
        </p:nvCxnSpPr>
        <p:spPr>
          <a:xfrm>
            <a:off x="2844127"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66478"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50961"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49644"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805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40485991"/>
              </p:ext>
            </p:extLst>
          </p:nvPr>
        </p:nvGraphicFramePr>
        <p:xfrm>
          <a:off x="785019" y="2378920"/>
          <a:ext cx="2082062" cy="3194793"/>
        </p:xfrm>
        <a:graphic>
          <a:graphicData uri="http://schemas.openxmlformats.org/drawingml/2006/table">
            <a:tbl>
              <a:tblPr/>
              <a:tblGrid>
                <a:gridCol w="1041031">
                  <a:extLst>
                    <a:ext uri="{9D8B030D-6E8A-4147-A177-3AD203B41FA5}">
                      <a16:colId xmlns:a16="http://schemas.microsoft.com/office/drawing/2014/main" val="20000"/>
                    </a:ext>
                  </a:extLst>
                </a:gridCol>
                <a:gridCol w="1041031">
                  <a:extLst>
                    <a:ext uri="{9D8B030D-6E8A-4147-A177-3AD203B41FA5}">
                      <a16:colId xmlns:a16="http://schemas.microsoft.com/office/drawing/2014/main" val="20001"/>
                    </a:ext>
                  </a:extLst>
                </a:gridCol>
              </a:tblGrid>
              <a:tr h="234831">
                <a:tc gridSpan="2">
                  <a:txBody>
                    <a:bodyPr/>
                    <a:lstStyle/>
                    <a:p>
                      <a:pPr algn="ctr"/>
                      <a:r>
                        <a:rPr lang="en-US" sz="1100" b="1" dirty="0">
                          <a:effectLst/>
                          <a:latin typeface="Arial" charset="0"/>
                          <a:ea typeface="Arial" charset="0"/>
                          <a:cs typeface="Arial" charset="0"/>
                        </a:rPr>
                        <a:t>Scan Information</a:t>
                      </a:r>
                    </a:p>
                  </a:txBody>
                  <a:tcPr marL="58908" marR="58908" marT="29455" marB="2945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4831">
                <a:tc>
                  <a:txBody>
                    <a:bodyPr/>
                    <a:lstStyle/>
                    <a:p>
                      <a:pPr algn="r"/>
                      <a:r>
                        <a:rPr lang="is-IS" sz="1100" dirty="0">
                          <a:latin typeface="Arial" charset="0"/>
                          <a:ea typeface="Arial" charset="0"/>
                          <a:cs typeface="Arial" charset="0"/>
                        </a:rPr>
                        <a:t>1    </a:t>
                      </a:r>
                    </a:p>
                  </a:txBody>
                  <a:tcPr marL="58908" marR="58908" marT="29455" marB="29455"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1"/>
                  </a:ext>
                </a:extLst>
              </a:tr>
              <a:tr h="234831">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58908" marR="58908" marT="29455" marB="29455"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2"/>
                  </a:ext>
                </a:extLst>
              </a:tr>
              <a:tr h="410753">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58908" marR="58908" marT="29455" marB="29455"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3"/>
                  </a:ext>
                </a:extLst>
              </a:tr>
              <a:tr h="234831">
                <a:tc>
                  <a:txBody>
                    <a:bodyPr/>
                    <a:lstStyle/>
                    <a:p>
                      <a:pPr algn="r"/>
                      <a:r>
                        <a:rPr lang="is-IS" sz="1100" dirty="0">
                          <a:latin typeface="Arial" charset="0"/>
                          <a:ea typeface="Arial" charset="0"/>
                          <a:cs typeface="Arial" charset="0"/>
                        </a:rPr>
                        <a:t>423.47 KB    </a:t>
                      </a:r>
                    </a:p>
                  </a:txBody>
                  <a:tcPr marL="58908" marR="58908" marT="29455" marB="29455"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4"/>
                  </a:ext>
                </a:extLst>
              </a:tr>
              <a:tr h="586674">
                <a:tc>
                  <a:txBody>
                    <a:bodyPr/>
                    <a:lstStyle/>
                    <a:p>
                      <a:pPr algn="r"/>
                      <a:r>
                        <a:rPr lang="is-IS" sz="1100" dirty="0">
                          <a:latin typeface="Arial" charset="0"/>
                          <a:ea typeface="Arial" charset="0"/>
                          <a:cs typeface="Arial" charset="0"/>
                        </a:rPr>
                        <a:t>226    </a:t>
                      </a:r>
                    </a:p>
                  </a:txBody>
                  <a:tcPr marL="58908" marR="58908" marT="29455" marB="29455"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5"/>
                  </a:ext>
                </a:extLst>
              </a:tr>
              <a:tr h="234831">
                <a:tc gridSpan="2">
                  <a:txBody>
                    <a:bodyPr/>
                    <a:lstStyle/>
                    <a:p>
                      <a:pPr algn="ctr"/>
                      <a:r>
                        <a:rPr lang="en-US" sz="1100" b="1">
                          <a:effectLst/>
                          <a:latin typeface="Arial" charset="0"/>
                          <a:ea typeface="Arial" charset="0"/>
                          <a:cs typeface="Arial" charset="0"/>
                        </a:rPr>
                        <a:t>Result Occurrences</a:t>
                      </a:r>
                    </a:p>
                  </a:txBody>
                  <a:tcPr marL="58908" marR="58908" marT="29455" marB="2945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34831">
                <a:tc>
                  <a:txBody>
                    <a:bodyPr/>
                    <a:lstStyle/>
                    <a:p>
                      <a:pPr algn="r"/>
                      <a:r>
                        <a:rPr lang="is-IS" sz="1100" dirty="0">
                          <a:latin typeface="Arial" charset="0"/>
                          <a:ea typeface="Arial" charset="0"/>
                          <a:cs typeface="Arial" charset="0"/>
                        </a:rPr>
                        <a:t>86   </a:t>
                      </a:r>
                    </a:p>
                  </a:txBody>
                  <a:tcPr marL="58908" marR="58908" marT="29455" marB="29455"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7"/>
                  </a:ext>
                </a:extLst>
              </a:tr>
              <a:tr h="234831">
                <a:tc>
                  <a:txBody>
                    <a:bodyPr/>
                    <a:lstStyle/>
                    <a:p>
                      <a:pPr algn="r"/>
                      <a:r>
                        <a:rPr lang="is-IS" sz="1100" b="1" dirty="0">
                          <a:solidFill>
                            <a:srgbClr val="FF0000"/>
                          </a:solidFill>
                          <a:latin typeface="Arial" charset="0"/>
                          <a:ea typeface="Arial" charset="0"/>
                          <a:cs typeface="Arial" charset="0"/>
                        </a:rPr>
                        <a:t>868   </a:t>
                      </a:r>
                    </a:p>
                  </a:txBody>
                  <a:tcPr marL="58908" marR="58908" marT="29455" marB="29455"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8"/>
                  </a:ext>
                </a:extLst>
              </a:tr>
              <a:tr h="234831">
                <a:tc>
                  <a:txBody>
                    <a:bodyPr/>
                    <a:lstStyle/>
                    <a:p>
                      <a:pPr algn="r"/>
                      <a:r>
                        <a:rPr lang="is-IS" sz="1100" dirty="0">
                          <a:latin typeface="Arial" charset="0"/>
                          <a:ea typeface="Arial" charset="0"/>
                          <a:cs typeface="Arial" charset="0"/>
                        </a:rPr>
                        <a:t>215   </a:t>
                      </a:r>
                    </a:p>
                  </a:txBody>
                  <a:tcPr marL="58908" marR="58908" marT="29455" marB="29455"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58908" marR="58908" marT="29455" marB="29455"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29814839"/>
              </p:ext>
            </p:extLst>
          </p:nvPr>
        </p:nvGraphicFramePr>
        <p:xfrm>
          <a:off x="4813432" y="2366938"/>
          <a:ext cx="2155404" cy="3031360"/>
        </p:xfrm>
        <a:graphic>
          <a:graphicData uri="http://schemas.openxmlformats.org/drawingml/2006/table">
            <a:tbl>
              <a:tblPr/>
              <a:tblGrid>
                <a:gridCol w="1077702">
                  <a:extLst>
                    <a:ext uri="{9D8B030D-6E8A-4147-A177-3AD203B41FA5}">
                      <a16:colId xmlns:a16="http://schemas.microsoft.com/office/drawing/2014/main" val="20000"/>
                    </a:ext>
                  </a:extLst>
                </a:gridCol>
                <a:gridCol w="1077702">
                  <a:extLst>
                    <a:ext uri="{9D8B030D-6E8A-4147-A177-3AD203B41FA5}">
                      <a16:colId xmlns:a16="http://schemas.microsoft.com/office/drawing/2014/main" val="20001"/>
                    </a:ext>
                  </a:extLst>
                </a:gridCol>
              </a:tblGrid>
              <a:tr h="215525">
                <a:tc gridSpan="2">
                  <a:txBody>
                    <a:bodyPr/>
                    <a:lstStyle/>
                    <a:p>
                      <a:pPr algn="ctr"/>
                      <a:r>
                        <a:rPr lang="en-US" sz="1100" b="1">
                          <a:effectLst/>
                          <a:latin typeface="Arial" charset="0"/>
                          <a:ea typeface="Arial" charset="0"/>
                          <a:cs typeface="Arial" charset="0"/>
                        </a:rPr>
                        <a:t>Scan Information</a:t>
                      </a:r>
                    </a:p>
                  </a:txBody>
                  <a:tcPr marL="39603" marR="39603" marT="19802" marB="19802"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5525">
                <a:tc>
                  <a:txBody>
                    <a:bodyPr/>
                    <a:lstStyle/>
                    <a:p>
                      <a:pPr algn="r"/>
                      <a:r>
                        <a:rPr lang="is-IS" sz="1100">
                          <a:latin typeface="Arial" charset="0"/>
                          <a:ea typeface="Arial" charset="0"/>
                          <a:cs typeface="Arial" charset="0"/>
                        </a:rPr>
                        <a:t>1    </a:t>
                      </a:r>
                    </a:p>
                  </a:txBody>
                  <a:tcPr marL="39603" marR="39603" marT="19802" marB="19802"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1"/>
                  </a:ext>
                </a:extLst>
              </a:tr>
              <a:tr h="272999">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9603" marR="39603" marT="19802" marB="19802"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2"/>
                  </a:ext>
                </a:extLst>
              </a:tr>
              <a:tr h="391447">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9603" marR="39603" marT="19802" marB="19802"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3"/>
                  </a:ext>
                </a:extLst>
              </a:tr>
              <a:tr h="272999">
                <a:tc>
                  <a:txBody>
                    <a:bodyPr/>
                    <a:lstStyle/>
                    <a:p>
                      <a:pPr algn="r"/>
                      <a:r>
                        <a:rPr lang="is-IS" sz="1100" dirty="0">
                          <a:latin typeface="Arial" charset="0"/>
                          <a:ea typeface="Arial" charset="0"/>
                          <a:cs typeface="Arial" charset="0"/>
                        </a:rPr>
                        <a:t>423.47 KB    </a:t>
                      </a:r>
                    </a:p>
                  </a:txBody>
                  <a:tcPr marL="39603" marR="39603" marT="19802" marB="19802"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4"/>
                  </a:ext>
                </a:extLst>
              </a:tr>
              <a:tr h="567369">
                <a:tc>
                  <a:txBody>
                    <a:bodyPr/>
                    <a:lstStyle/>
                    <a:p>
                      <a:pPr algn="r"/>
                      <a:r>
                        <a:rPr lang="is-IS" sz="1100" dirty="0">
                          <a:latin typeface="Arial" charset="0"/>
                          <a:ea typeface="Arial" charset="0"/>
                          <a:cs typeface="Arial" charset="0"/>
                        </a:rPr>
                        <a:t>226    </a:t>
                      </a:r>
                    </a:p>
                  </a:txBody>
                  <a:tcPr marL="39603" marR="39603" marT="19802" marB="19802"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5"/>
                  </a:ext>
                </a:extLst>
              </a:tr>
              <a:tr h="215525">
                <a:tc gridSpan="2">
                  <a:txBody>
                    <a:bodyPr/>
                    <a:lstStyle/>
                    <a:p>
                      <a:pPr algn="ctr"/>
                      <a:r>
                        <a:rPr lang="en-US" sz="1100" b="1">
                          <a:effectLst/>
                          <a:latin typeface="Arial" charset="0"/>
                          <a:ea typeface="Arial" charset="0"/>
                          <a:cs typeface="Arial" charset="0"/>
                        </a:rPr>
                        <a:t>Result Occurrences</a:t>
                      </a:r>
                    </a:p>
                  </a:txBody>
                  <a:tcPr marL="39603" marR="39603" marT="19802" marB="19802"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391447">
                <a:tc>
                  <a:txBody>
                    <a:bodyPr/>
                    <a:lstStyle/>
                    <a:p>
                      <a:pPr algn="r"/>
                      <a:r>
                        <a:rPr lang="is-IS" sz="1100">
                          <a:latin typeface="Arial" charset="0"/>
                          <a:ea typeface="Arial" charset="0"/>
                          <a:cs typeface="Arial" charset="0"/>
                        </a:rPr>
                        <a:t>0    </a:t>
                      </a:r>
                    </a:p>
                  </a:txBody>
                  <a:tcPr marL="39603" marR="39603" marT="19802" marB="19802"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7"/>
                  </a:ext>
                </a:extLst>
              </a:tr>
              <a:tr h="272999">
                <a:tc>
                  <a:txBody>
                    <a:bodyPr/>
                    <a:lstStyle/>
                    <a:p>
                      <a:pPr algn="r"/>
                      <a:r>
                        <a:rPr lang="is-IS" sz="1100" b="1" dirty="0">
                          <a:solidFill>
                            <a:srgbClr val="FF0000"/>
                          </a:solidFill>
                          <a:latin typeface="Arial" charset="0"/>
                          <a:ea typeface="Arial" charset="0"/>
                          <a:cs typeface="Arial" charset="0"/>
                        </a:rPr>
                        <a:t>272    </a:t>
                      </a:r>
                    </a:p>
                  </a:txBody>
                  <a:tcPr marL="39603" marR="39603" marT="19802" marB="19802"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8"/>
                  </a:ext>
                </a:extLst>
              </a:tr>
              <a:tr h="215525">
                <a:tc>
                  <a:txBody>
                    <a:bodyPr/>
                    <a:lstStyle/>
                    <a:p>
                      <a:pPr algn="r"/>
                      <a:r>
                        <a:rPr lang="is-IS" sz="1100" dirty="0">
                          <a:latin typeface="Arial" charset="0"/>
                          <a:ea typeface="Arial" charset="0"/>
                          <a:cs typeface="Arial" charset="0"/>
                        </a:rPr>
                        <a:t>2    </a:t>
                      </a:r>
                    </a:p>
                  </a:txBody>
                  <a:tcPr marL="39603" marR="39603" marT="19802" marB="19802"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9603" marR="39603" marT="19802" marB="19802"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63149873"/>
              </p:ext>
            </p:extLst>
          </p:nvPr>
        </p:nvGraphicFramePr>
        <p:xfrm>
          <a:off x="7010399" y="2362535"/>
          <a:ext cx="1981200" cy="312799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217354">
                <a:tc gridSpan="2">
                  <a:txBody>
                    <a:bodyPr/>
                    <a:lstStyle/>
                    <a:p>
                      <a:pPr algn="ctr"/>
                      <a:r>
                        <a:rPr lang="en-US" sz="1100" b="1">
                          <a:effectLst/>
                          <a:latin typeface="Arial" charset="0"/>
                          <a:ea typeface="Arial" charset="0"/>
                          <a:cs typeface="Arial" charset="0"/>
                        </a:rPr>
                        <a:t>Scan Information</a:t>
                      </a:r>
                    </a:p>
                  </a:txBody>
                  <a:tcPr marL="38696" marR="38696" marT="19348" marB="1934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7354">
                <a:tc>
                  <a:txBody>
                    <a:bodyPr/>
                    <a:lstStyle/>
                    <a:p>
                      <a:pPr algn="r"/>
                      <a:r>
                        <a:rPr lang="is-IS" sz="1100" dirty="0">
                          <a:latin typeface="Arial" charset="0"/>
                          <a:ea typeface="Arial" charset="0"/>
                          <a:cs typeface="Arial" charset="0"/>
                        </a:rPr>
                        <a:t>1    </a:t>
                      </a:r>
                    </a:p>
                  </a:txBody>
                  <a:tcPr marL="38696" marR="38696" marT="19348" marB="19348"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1"/>
                  </a:ext>
                </a:extLst>
              </a:tr>
              <a:tr h="274321">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8696" marR="38696" marT="19348" marB="19348"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2"/>
                  </a:ext>
                </a:extLst>
              </a:tr>
              <a:tr h="395518">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8696" marR="38696" marT="19348" marB="19348"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3"/>
                  </a:ext>
                </a:extLst>
              </a:tr>
              <a:tr h="274321">
                <a:tc>
                  <a:txBody>
                    <a:bodyPr/>
                    <a:lstStyle/>
                    <a:p>
                      <a:pPr algn="r"/>
                      <a:r>
                        <a:rPr lang="is-IS" sz="1100" dirty="0">
                          <a:latin typeface="Arial" charset="0"/>
                          <a:ea typeface="Arial" charset="0"/>
                          <a:cs typeface="Arial" charset="0"/>
                        </a:rPr>
                        <a:t>423.47KB    </a:t>
                      </a:r>
                    </a:p>
                  </a:txBody>
                  <a:tcPr marL="38696" marR="38696" marT="19348" marB="19348"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4"/>
                  </a:ext>
                </a:extLst>
              </a:tr>
              <a:tr h="566462">
                <a:tc>
                  <a:txBody>
                    <a:bodyPr/>
                    <a:lstStyle/>
                    <a:p>
                      <a:pPr algn="r"/>
                      <a:r>
                        <a:rPr lang="is-IS" sz="1100">
                          <a:latin typeface="Arial" charset="0"/>
                          <a:ea typeface="Arial" charset="0"/>
                          <a:cs typeface="Arial" charset="0"/>
                        </a:rPr>
                        <a:t>226    </a:t>
                      </a:r>
                    </a:p>
                  </a:txBody>
                  <a:tcPr marL="38696" marR="38696" marT="19348" marB="19348"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5"/>
                  </a:ext>
                </a:extLst>
              </a:tr>
              <a:tr h="217354">
                <a:tc gridSpan="2">
                  <a:txBody>
                    <a:bodyPr/>
                    <a:lstStyle/>
                    <a:p>
                      <a:pPr algn="ctr"/>
                      <a:r>
                        <a:rPr lang="en-US" sz="1100" b="1">
                          <a:effectLst/>
                          <a:latin typeface="Arial" charset="0"/>
                          <a:ea typeface="Arial" charset="0"/>
                          <a:cs typeface="Arial" charset="0"/>
                        </a:rPr>
                        <a:t>Result Occurrences</a:t>
                      </a:r>
                    </a:p>
                  </a:txBody>
                  <a:tcPr marL="38696" marR="38696" marT="19348" marB="1934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74321">
                <a:tc>
                  <a:txBody>
                    <a:bodyPr/>
                    <a:lstStyle/>
                    <a:p>
                      <a:pPr algn="r"/>
                      <a:r>
                        <a:rPr lang="is-IS" sz="1100">
                          <a:latin typeface="Arial" charset="0"/>
                          <a:ea typeface="Arial" charset="0"/>
                          <a:cs typeface="Arial" charset="0"/>
                        </a:rPr>
                        <a:t>4    </a:t>
                      </a:r>
                    </a:p>
                  </a:txBody>
                  <a:tcPr marL="38696" marR="38696" marT="19348" marB="1934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7"/>
                  </a:ext>
                </a:extLst>
              </a:tr>
              <a:tr h="274321">
                <a:tc>
                  <a:txBody>
                    <a:bodyPr/>
                    <a:lstStyle/>
                    <a:p>
                      <a:pPr algn="r"/>
                      <a:r>
                        <a:rPr lang="is-IS" sz="1100" b="1" dirty="0">
                          <a:solidFill>
                            <a:srgbClr val="FF0000"/>
                          </a:solidFill>
                          <a:latin typeface="Arial" charset="0"/>
                          <a:ea typeface="Arial" charset="0"/>
                          <a:cs typeface="Arial" charset="0"/>
                        </a:rPr>
                        <a:t>232    </a:t>
                      </a:r>
                    </a:p>
                  </a:txBody>
                  <a:tcPr marL="38696" marR="38696" marT="19348" marB="1934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8"/>
                  </a:ext>
                </a:extLst>
              </a:tr>
              <a:tr h="217354">
                <a:tc>
                  <a:txBody>
                    <a:bodyPr/>
                    <a:lstStyle/>
                    <a:p>
                      <a:pPr algn="r"/>
                      <a:r>
                        <a:rPr lang="is-IS" sz="1100">
                          <a:latin typeface="Arial" charset="0"/>
                          <a:ea typeface="Arial" charset="0"/>
                          <a:cs typeface="Arial" charset="0"/>
                        </a:rPr>
                        <a:t>0    </a:t>
                      </a:r>
                    </a:p>
                  </a:txBody>
                  <a:tcPr marL="38696" marR="38696" marT="19348" marB="1934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8696" marR="38696" marT="19348" marB="1934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76737489"/>
              </p:ext>
            </p:extLst>
          </p:nvPr>
        </p:nvGraphicFramePr>
        <p:xfrm>
          <a:off x="2908646" y="2417608"/>
          <a:ext cx="1915966" cy="3227378"/>
        </p:xfrm>
        <a:graphic>
          <a:graphicData uri="http://schemas.openxmlformats.org/drawingml/2006/table">
            <a:tbl>
              <a:tblPr/>
              <a:tblGrid>
                <a:gridCol w="957983">
                  <a:extLst>
                    <a:ext uri="{9D8B030D-6E8A-4147-A177-3AD203B41FA5}">
                      <a16:colId xmlns:a16="http://schemas.microsoft.com/office/drawing/2014/main" val="20000"/>
                    </a:ext>
                  </a:extLst>
                </a:gridCol>
                <a:gridCol w="957983">
                  <a:extLst>
                    <a:ext uri="{9D8B030D-6E8A-4147-A177-3AD203B41FA5}">
                      <a16:colId xmlns:a16="http://schemas.microsoft.com/office/drawing/2014/main" val="20001"/>
                    </a:ext>
                  </a:extLst>
                </a:gridCol>
              </a:tblGrid>
              <a:tr h="215526">
                <a:tc gridSpan="2">
                  <a:txBody>
                    <a:bodyPr/>
                    <a:lstStyle/>
                    <a:p>
                      <a:pPr algn="ctr"/>
                      <a:r>
                        <a:rPr lang="en-US" sz="1100" b="1" dirty="0">
                          <a:effectLst/>
                          <a:latin typeface="Arial" charset="0"/>
                          <a:ea typeface="Arial" charset="0"/>
                          <a:cs typeface="Arial" charset="0"/>
                        </a:rPr>
                        <a:t>Scan Information</a:t>
                      </a:r>
                    </a:p>
                  </a:txBody>
                  <a:tcPr marL="39603" marR="39603" marT="19803" marB="1980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5526">
                <a:tc>
                  <a:txBody>
                    <a:bodyPr/>
                    <a:lstStyle/>
                    <a:p>
                      <a:pPr algn="r"/>
                      <a:r>
                        <a:rPr lang="is-IS" sz="1100">
                          <a:latin typeface="Arial" charset="0"/>
                          <a:ea typeface="Arial" charset="0"/>
                          <a:cs typeface="Arial" charset="0"/>
                        </a:rPr>
                        <a:t>1    </a:t>
                      </a:r>
                    </a:p>
                  </a:txBody>
                  <a:tcPr marL="39603" marR="39603" marT="19803" marB="19803"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1"/>
                  </a:ext>
                </a:extLst>
              </a:tr>
              <a:tr h="277220">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9603" marR="39603" marT="19803" marB="19803"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2"/>
                  </a:ext>
                </a:extLst>
              </a:tr>
              <a:tr h="396026">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39603" marR="39603" marT="19803" marB="19803"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3"/>
                  </a:ext>
                </a:extLst>
              </a:tr>
              <a:tr h="277220">
                <a:tc>
                  <a:txBody>
                    <a:bodyPr/>
                    <a:lstStyle/>
                    <a:p>
                      <a:pPr algn="r"/>
                      <a:r>
                        <a:rPr lang="is-IS" sz="1100" dirty="0">
                          <a:latin typeface="Arial" charset="0"/>
                          <a:ea typeface="Arial" charset="0"/>
                          <a:cs typeface="Arial" charset="0"/>
                        </a:rPr>
                        <a:t>423.47 KB    </a:t>
                      </a:r>
                    </a:p>
                  </a:txBody>
                  <a:tcPr marL="39603" marR="39603" marT="19803" marB="19803"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4"/>
                  </a:ext>
                </a:extLst>
              </a:tr>
              <a:tr h="567370">
                <a:tc>
                  <a:txBody>
                    <a:bodyPr/>
                    <a:lstStyle/>
                    <a:p>
                      <a:pPr algn="r"/>
                      <a:r>
                        <a:rPr lang="is-IS" sz="1100">
                          <a:latin typeface="Arial" charset="0"/>
                          <a:ea typeface="Arial" charset="0"/>
                          <a:cs typeface="Arial" charset="0"/>
                        </a:rPr>
                        <a:t>226    </a:t>
                      </a:r>
                    </a:p>
                  </a:txBody>
                  <a:tcPr marL="39603" marR="39603" marT="19803" marB="19803"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5"/>
                  </a:ext>
                </a:extLst>
              </a:tr>
              <a:tr h="215526">
                <a:tc gridSpan="2">
                  <a:txBody>
                    <a:bodyPr/>
                    <a:lstStyle/>
                    <a:p>
                      <a:pPr algn="ctr"/>
                      <a:r>
                        <a:rPr lang="en-US" sz="1100" b="1">
                          <a:effectLst/>
                          <a:latin typeface="Arial" charset="0"/>
                          <a:ea typeface="Arial" charset="0"/>
                          <a:cs typeface="Arial" charset="0"/>
                        </a:rPr>
                        <a:t>Result Occurrences</a:t>
                      </a:r>
                    </a:p>
                  </a:txBody>
                  <a:tcPr marL="39603" marR="39603" marT="19803" marB="1980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77220">
                <a:tc>
                  <a:txBody>
                    <a:bodyPr/>
                    <a:lstStyle/>
                    <a:p>
                      <a:pPr algn="r"/>
                      <a:r>
                        <a:rPr lang="is-IS" sz="1100" dirty="0">
                          <a:latin typeface="Arial" charset="0"/>
                          <a:ea typeface="Arial" charset="0"/>
                          <a:cs typeface="Arial" charset="0"/>
                        </a:rPr>
                        <a:t>42    </a:t>
                      </a:r>
                    </a:p>
                  </a:txBody>
                  <a:tcPr marL="39603" marR="39603" marT="19803" marB="19803"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7"/>
                  </a:ext>
                </a:extLst>
              </a:tr>
              <a:tr h="277220">
                <a:tc>
                  <a:txBody>
                    <a:bodyPr/>
                    <a:lstStyle/>
                    <a:p>
                      <a:pPr algn="r"/>
                      <a:r>
                        <a:rPr lang="is-IS" sz="1100" b="1" dirty="0">
                          <a:solidFill>
                            <a:srgbClr val="FF0000"/>
                          </a:solidFill>
                          <a:latin typeface="Arial" charset="0"/>
                          <a:ea typeface="Arial" charset="0"/>
                          <a:cs typeface="Arial" charset="0"/>
                        </a:rPr>
                        <a:t>43</a:t>
                      </a:r>
                      <a:r>
                        <a:rPr lang="is-IS" sz="1100" dirty="0">
                          <a:latin typeface="Arial" charset="0"/>
                          <a:ea typeface="Arial" charset="0"/>
                          <a:cs typeface="Arial" charset="0"/>
                        </a:rPr>
                        <a:t>    </a:t>
                      </a:r>
                    </a:p>
                  </a:txBody>
                  <a:tcPr marL="39603" marR="39603" marT="19803" marB="19803"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8"/>
                  </a:ext>
                </a:extLst>
              </a:tr>
              <a:tr h="215526">
                <a:tc>
                  <a:txBody>
                    <a:bodyPr/>
                    <a:lstStyle/>
                    <a:p>
                      <a:pPr algn="r"/>
                      <a:r>
                        <a:rPr lang="is-IS" sz="1100">
                          <a:latin typeface="Arial" charset="0"/>
                          <a:ea typeface="Arial" charset="0"/>
                          <a:cs typeface="Arial" charset="0"/>
                        </a:rPr>
                        <a:t>0    </a:t>
                      </a:r>
                    </a:p>
                  </a:txBody>
                  <a:tcPr marL="39603" marR="39603" marT="19803" marB="19803"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9603" marR="39603" marT="19803" marB="19803"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4"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a:solidFill>
                  <a:srgbClr val="0059BE"/>
                </a:solidFill>
                <a:latin typeface="Arial" charset="0"/>
                <a:ea typeface="Arial" charset="0"/>
                <a:cs typeface="Arial" charset="0"/>
              </a:rPr>
              <a:t>Homepage Audit	</a:t>
            </a:r>
            <a:endParaRPr lang="en-US" b="1" dirty="0">
              <a:solidFill>
                <a:srgbClr val="0059BE"/>
              </a:solidFill>
              <a:latin typeface="Arial" charset="0"/>
              <a:ea typeface="Arial" charset="0"/>
              <a:cs typeface="Arial" charset="0"/>
            </a:endParaRPr>
          </a:p>
        </p:txBody>
      </p:sp>
      <p:sp>
        <p:nvSpPr>
          <p:cNvPr id="12" name="TextBox 11"/>
          <p:cNvSpPr txBox="1"/>
          <p:nvPr/>
        </p:nvSpPr>
        <p:spPr>
          <a:xfrm>
            <a:off x="779885"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9" name="TextBox 18"/>
          <p:cNvSpPr txBox="1"/>
          <p:nvPr/>
        </p:nvSpPr>
        <p:spPr>
          <a:xfrm>
            <a:off x="2922550"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20" name="TextBox 19"/>
          <p:cNvSpPr txBox="1"/>
          <p:nvPr/>
        </p:nvSpPr>
        <p:spPr>
          <a:xfrm>
            <a:off x="4801638"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21" name="TextBox 20"/>
          <p:cNvSpPr txBox="1"/>
          <p:nvPr/>
        </p:nvSpPr>
        <p:spPr>
          <a:xfrm>
            <a:off x="6927121"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22" name="Straight Connector 21"/>
          <p:cNvCxnSpPr/>
          <p:nvPr/>
        </p:nvCxnSpPr>
        <p:spPr>
          <a:xfrm>
            <a:off x="2844127"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66478"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50961"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9644"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1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56134870"/>
              </p:ext>
            </p:extLst>
          </p:nvPr>
        </p:nvGraphicFramePr>
        <p:xfrm>
          <a:off x="734645" y="2410307"/>
          <a:ext cx="2095774" cy="3281000"/>
        </p:xfrm>
        <a:graphic>
          <a:graphicData uri="http://schemas.openxmlformats.org/drawingml/2006/table">
            <a:tbl>
              <a:tblPr/>
              <a:tblGrid>
                <a:gridCol w="1047887">
                  <a:extLst>
                    <a:ext uri="{9D8B030D-6E8A-4147-A177-3AD203B41FA5}">
                      <a16:colId xmlns:a16="http://schemas.microsoft.com/office/drawing/2014/main" val="20000"/>
                    </a:ext>
                  </a:extLst>
                </a:gridCol>
                <a:gridCol w="1047887">
                  <a:extLst>
                    <a:ext uri="{9D8B030D-6E8A-4147-A177-3AD203B41FA5}">
                      <a16:colId xmlns:a16="http://schemas.microsoft.com/office/drawing/2014/main" val="20001"/>
                    </a:ext>
                  </a:extLst>
                </a:gridCol>
              </a:tblGrid>
              <a:tr h="242851">
                <a:tc gridSpan="2">
                  <a:txBody>
                    <a:bodyPr/>
                    <a:lstStyle/>
                    <a:p>
                      <a:pPr algn="ctr"/>
                      <a:r>
                        <a:rPr lang="en-US" sz="1100" b="1" dirty="0">
                          <a:effectLst/>
                          <a:latin typeface="Arial" charset="0"/>
                          <a:ea typeface="Arial" charset="0"/>
                          <a:cs typeface="Arial" charset="0"/>
                        </a:rPr>
                        <a:t>Scan Information</a:t>
                      </a:r>
                    </a:p>
                  </a:txBody>
                  <a:tcPr marL="60920" marR="60920" marT="30461" marB="3046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42851">
                <a:tc>
                  <a:txBody>
                    <a:bodyPr/>
                    <a:lstStyle/>
                    <a:p>
                      <a:pPr algn="r"/>
                      <a:r>
                        <a:rPr lang="is-IS" sz="1100">
                          <a:latin typeface="Arial" charset="0"/>
                          <a:ea typeface="Arial" charset="0"/>
                          <a:cs typeface="Arial" charset="0"/>
                        </a:rPr>
                        <a:t>1    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1"/>
                  </a:ext>
                </a:extLst>
              </a:tr>
              <a:tr h="242851">
                <a:tc>
                  <a:txBody>
                    <a:bodyPr/>
                    <a:lstStyle/>
                    <a:p>
                      <a:pPr algn="r"/>
                      <a:r>
                        <a:rPr lang="pt-BR" sz="1100" dirty="0">
                          <a:latin typeface="Arial" charset="0"/>
                          <a:ea typeface="Arial" charset="0"/>
                          <a:cs typeface="Arial" charset="0"/>
                        </a:rPr>
                        <a:t>6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2"/>
                  </a:ext>
                </a:extLst>
              </a:tr>
              <a:tr h="424780">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3"/>
                  </a:ext>
                </a:extLst>
              </a:tr>
              <a:tr h="242851">
                <a:tc>
                  <a:txBody>
                    <a:bodyPr/>
                    <a:lstStyle/>
                    <a:p>
                      <a:pPr algn="r"/>
                      <a:r>
                        <a:rPr lang="is-IS" sz="1100" dirty="0">
                          <a:latin typeface="Arial" charset="0"/>
                          <a:ea typeface="Arial" charset="0"/>
                          <a:cs typeface="Arial" charset="0"/>
                        </a:rPr>
                        <a:t>188.17 KB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4"/>
                  </a:ext>
                </a:extLst>
              </a:tr>
              <a:tr h="606710">
                <a:tc>
                  <a:txBody>
                    <a:bodyPr/>
                    <a:lstStyle/>
                    <a:p>
                      <a:pPr algn="r"/>
                      <a:r>
                        <a:rPr lang="is-IS" sz="1100" dirty="0">
                          <a:latin typeface="Arial" charset="0"/>
                          <a:ea typeface="Arial" charset="0"/>
                          <a:cs typeface="Arial" charset="0"/>
                        </a:rPr>
                        <a:t>226    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5"/>
                  </a:ext>
                </a:extLst>
              </a:tr>
              <a:tr h="242851">
                <a:tc gridSpan="2">
                  <a:txBody>
                    <a:bodyPr/>
                    <a:lstStyle/>
                    <a:p>
                      <a:pPr algn="ctr"/>
                      <a:r>
                        <a:rPr lang="en-US" sz="1100" b="1">
                          <a:effectLst/>
                          <a:latin typeface="Arial" charset="0"/>
                          <a:ea typeface="Arial" charset="0"/>
                          <a:cs typeface="Arial" charset="0"/>
                        </a:rPr>
                        <a:t>Result Occurrences</a:t>
                      </a:r>
                    </a:p>
                  </a:txBody>
                  <a:tcPr marL="60920" marR="60920" marT="30461" marB="3046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42851">
                <a:tc>
                  <a:txBody>
                    <a:bodyPr/>
                    <a:lstStyle/>
                    <a:p>
                      <a:pPr algn="r"/>
                      <a:r>
                        <a:rPr lang="is-IS" sz="1100" dirty="0">
                          <a:latin typeface="Arial" charset="0"/>
                          <a:ea typeface="Arial" charset="0"/>
                          <a:cs typeface="Arial" charset="0"/>
                        </a:rPr>
                        <a:t>0   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7"/>
                  </a:ext>
                </a:extLst>
              </a:tr>
              <a:tr h="242851">
                <a:tc>
                  <a:txBody>
                    <a:bodyPr/>
                    <a:lstStyle/>
                    <a:p>
                      <a:pPr algn="r"/>
                      <a:r>
                        <a:rPr lang="is-IS" sz="1100" b="1" dirty="0">
                          <a:solidFill>
                            <a:srgbClr val="FF0000"/>
                          </a:solidFill>
                          <a:latin typeface="Arial" charset="0"/>
                          <a:ea typeface="Arial" charset="0"/>
                          <a:cs typeface="Arial" charset="0"/>
                        </a:rPr>
                        <a:t>154   </a:t>
                      </a:r>
                    </a:p>
                  </a:txBody>
                  <a:tcPr marL="60920" marR="60920" marT="30461" marB="30461"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8"/>
                  </a:ext>
                </a:extLst>
              </a:tr>
              <a:tr h="242851">
                <a:tc>
                  <a:txBody>
                    <a:bodyPr/>
                    <a:lstStyle/>
                    <a:p>
                      <a:pPr algn="r"/>
                      <a:r>
                        <a:rPr lang="is-IS" sz="1100" dirty="0">
                          <a:latin typeface="Arial" charset="0"/>
                          <a:ea typeface="Arial" charset="0"/>
                          <a:cs typeface="Arial" charset="0"/>
                        </a:rPr>
                        <a:t>5   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62877012"/>
              </p:ext>
            </p:extLst>
          </p:nvPr>
        </p:nvGraphicFramePr>
        <p:xfrm>
          <a:off x="4907494" y="2385412"/>
          <a:ext cx="2071776" cy="3134881"/>
        </p:xfrm>
        <a:graphic>
          <a:graphicData uri="http://schemas.openxmlformats.org/drawingml/2006/table">
            <a:tbl>
              <a:tblPr/>
              <a:tblGrid>
                <a:gridCol w="1035888">
                  <a:extLst>
                    <a:ext uri="{9D8B030D-6E8A-4147-A177-3AD203B41FA5}">
                      <a16:colId xmlns:a16="http://schemas.microsoft.com/office/drawing/2014/main" val="20000"/>
                    </a:ext>
                  </a:extLst>
                </a:gridCol>
                <a:gridCol w="1035888">
                  <a:extLst>
                    <a:ext uri="{9D8B030D-6E8A-4147-A177-3AD203B41FA5}">
                      <a16:colId xmlns:a16="http://schemas.microsoft.com/office/drawing/2014/main" val="20001"/>
                    </a:ext>
                  </a:extLst>
                </a:gridCol>
              </a:tblGrid>
              <a:tr h="222885">
                <a:tc gridSpan="2">
                  <a:txBody>
                    <a:bodyPr/>
                    <a:lstStyle/>
                    <a:p>
                      <a:pPr algn="ctr"/>
                      <a:r>
                        <a:rPr lang="en-US" sz="1100" b="1" dirty="0">
                          <a:effectLst/>
                          <a:latin typeface="Arial" charset="0"/>
                          <a:ea typeface="Arial" charset="0"/>
                          <a:cs typeface="Arial" charset="0"/>
                        </a:rPr>
                        <a:t>Scan Information</a:t>
                      </a:r>
                    </a:p>
                  </a:txBody>
                  <a:tcPr marL="40956" marR="40956" marT="20478" marB="204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2885">
                <a:tc>
                  <a:txBody>
                    <a:bodyPr/>
                    <a:lstStyle/>
                    <a:p>
                      <a:pPr algn="r"/>
                      <a:r>
                        <a:rPr lang="is-IS" sz="1100">
                          <a:latin typeface="Arial" charset="0"/>
                          <a:ea typeface="Arial" charset="0"/>
                          <a:cs typeface="Arial" charset="0"/>
                        </a:rPr>
                        <a:t>1    </a:t>
                      </a:r>
                    </a:p>
                  </a:txBody>
                  <a:tcPr marL="40956" marR="40956" marT="20478" marB="20478"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1"/>
                  </a:ext>
                </a:extLst>
              </a:tr>
              <a:tr h="282322">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8" marB="20478"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2"/>
                  </a:ext>
                </a:extLst>
              </a:tr>
              <a:tr h="404815">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8" marB="20478"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3"/>
                  </a:ext>
                </a:extLst>
              </a:tr>
              <a:tr h="282322">
                <a:tc>
                  <a:txBody>
                    <a:bodyPr/>
                    <a:lstStyle/>
                    <a:p>
                      <a:pPr algn="r"/>
                      <a:r>
                        <a:rPr lang="is-IS" sz="1100" dirty="0">
                          <a:latin typeface="Arial" charset="0"/>
                          <a:ea typeface="Arial" charset="0"/>
                          <a:cs typeface="Arial" charset="0"/>
                        </a:rPr>
                        <a:t>188.17KB    </a:t>
                      </a:r>
                    </a:p>
                  </a:txBody>
                  <a:tcPr marL="40956" marR="40956" marT="20478" marB="20478"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4"/>
                  </a:ext>
                </a:extLst>
              </a:tr>
              <a:tr h="586745">
                <a:tc>
                  <a:txBody>
                    <a:bodyPr/>
                    <a:lstStyle/>
                    <a:p>
                      <a:pPr algn="r"/>
                      <a:r>
                        <a:rPr lang="is-IS" sz="1100" dirty="0">
                          <a:latin typeface="Arial" charset="0"/>
                          <a:ea typeface="Arial" charset="0"/>
                          <a:cs typeface="Arial" charset="0"/>
                        </a:rPr>
                        <a:t>226    </a:t>
                      </a:r>
                    </a:p>
                  </a:txBody>
                  <a:tcPr marL="40956" marR="40956" marT="20478" marB="20478"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5"/>
                  </a:ext>
                </a:extLst>
              </a:tr>
              <a:tr h="222885">
                <a:tc gridSpan="2">
                  <a:txBody>
                    <a:bodyPr/>
                    <a:lstStyle/>
                    <a:p>
                      <a:pPr algn="ctr"/>
                      <a:r>
                        <a:rPr lang="en-US" sz="1100" b="1">
                          <a:effectLst/>
                          <a:latin typeface="Arial" charset="0"/>
                          <a:ea typeface="Arial" charset="0"/>
                          <a:cs typeface="Arial" charset="0"/>
                        </a:rPr>
                        <a:t>Result Occurrences</a:t>
                      </a:r>
                    </a:p>
                  </a:txBody>
                  <a:tcPr marL="40956" marR="40956" marT="20478" marB="204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404815">
                <a:tc>
                  <a:txBody>
                    <a:bodyPr/>
                    <a:lstStyle/>
                    <a:p>
                      <a:pPr algn="r"/>
                      <a:r>
                        <a:rPr lang="is-IS" sz="1100">
                          <a:latin typeface="Arial" charset="0"/>
                          <a:ea typeface="Arial" charset="0"/>
                          <a:cs typeface="Arial" charset="0"/>
                        </a:rPr>
                        <a:t>0    </a:t>
                      </a:r>
                    </a:p>
                  </a:txBody>
                  <a:tcPr marL="40956" marR="40956" marT="20478" marB="2047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7"/>
                  </a:ext>
                </a:extLst>
              </a:tr>
              <a:tr h="282322">
                <a:tc>
                  <a:txBody>
                    <a:bodyPr/>
                    <a:lstStyle/>
                    <a:p>
                      <a:pPr algn="r"/>
                      <a:r>
                        <a:rPr lang="is-IS" sz="1100" b="1" dirty="0">
                          <a:solidFill>
                            <a:srgbClr val="FF0000"/>
                          </a:solidFill>
                          <a:latin typeface="Arial" charset="0"/>
                          <a:ea typeface="Arial" charset="0"/>
                          <a:cs typeface="Arial" charset="0"/>
                        </a:rPr>
                        <a:t>11    </a:t>
                      </a:r>
                    </a:p>
                  </a:txBody>
                  <a:tcPr marL="40956" marR="40956" marT="20478" marB="2047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8"/>
                  </a:ext>
                </a:extLst>
              </a:tr>
              <a:tr h="222885">
                <a:tc>
                  <a:txBody>
                    <a:bodyPr/>
                    <a:lstStyle/>
                    <a:p>
                      <a:pPr algn="r"/>
                      <a:r>
                        <a:rPr lang="is-IS" sz="1100" dirty="0">
                          <a:latin typeface="Arial" charset="0"/>
                          <a:ea typeface="Arial" charset="0"/>
                          <a:cs typeface="Arial" charset="0"/>
                        </a:rPr>
                        <a:t>0    </a:t>
                      </a:r>
                    </a:p>
                  </a:txBody>
                  <a:tcPr marL="40956" marR="40956" marT="20478" marB="2047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956" marR="40956" marT="20478" marB="2047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119574"/>
              </p:ext>
            </p:extLst>
          </p:nvPr>
        </p:nvGraphicFramePr>
        <p:xfrm>
          <a:off x="7030627" y="2379071"/>
          <a:ext cx="2107000" cy="3120302"/>
        </p:xfrm>
        <a:graphic>
          <a:graphicData uri="http://schemas.openxmlformats.org/drawingml/2006/table">
            <a:tbl>
              <a:tblPr/>
              <a:tblGrid>
                <a:gridCol w="1053500">
                  <a:extLst>
                    <a:ext uri="{9D8B030D-6E8A-4147-A177-3AD203B41FA5}">
                      <a16:colId xmlns:a16="http://schemas.microsoft.com/office/drawing/2014/main" val="20000"/>
                    </a:ext>
                  </a:extLst>
                </a:gridCol>
                <a:gridCol w="1053500">
                  <a:extLst>
                    <a:ext uri="{9D8B030D-6E8A-4147-A177-3AD203B41FA5}">
                      <a16:colId xmlns:a16="http://schemas.microsoft.com/office/drawing/2014/main" val="20001"/>
                    </a:ext>
                  </a:extLst>
                </a:gridCol>
              </a:tblGrid>
              <a:tr h="224776">
                <a:tc gridSpan="2">
                  <a:txBody>
                    <a:bodyPr/>
                    <a:lstStyle/>
                    <a:p>
                      <a:pPr algn="ctr"/>
                      <a:r>
                        <a:rPr lang="en-US" sz="1100" b="1" dirty="0">
                          <a:effectLst/>
                          <a:latin typeface="Arial" charset="0"/>
                          <a:ea typeface="Arial" charset="0"/>
                          <a:cs typeface="Arial" charset="0"/>
                        </a:rPr>
                        <a:t>Scan Information</a:t>
                      </a:r>
                    </a:p>
                  </a:txBody>
                  <a:tcPr marL="40018" marR="40018" marT="20009" marB="2000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4776">
                <a:tc>
                  <a:txBody>
                    <a:bodyPr/>
                    <a:lstStyle/>
                    <a:p>
                      <a:pPr algn="r"/>
                      <a:r>
                        <a:rPr lang="is-IS" sz="1100">
                          <a:latin typeface="Arial" charset="0"/>
                          <a:ea typeface="Arial" charset="0"/>
                          <a:cs typeface="Arial" charset="0"/>
                        </a:rPr>
                        <a:t>1    </a:t>
                      </a:r>
                    </a:p>
                  </a:txBody>
                  <a:tcPr marL="40018" marR="40018" marT="20009" marB="2000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1"/>
                  </a:ext>
                </a:extLst>
              </a:tr>
              <a:tr h="283689">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18" marR="40018" marT="20009" marB="2000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2"/>
                  </a:ext>
                </a:extLst>
              </a:tr>
              <a:tr h="409026">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18" marR="40018" marT="20009" marB="20009"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3"/>
                  </a:ext>
                </a:extLst>
              </a:tr>
              <a:tr h="283689">
                <a:tc>
                  <a:txBody>
                    <a:bodyPr/>
                    <a:lstStyle/>
                    <a:p>
                      <a:pPr algn="r"/>
                      <a:r>
                        <a:rPr lang="is-IS" sz="1100" dirty="0">
                          <a:latin typeface="Arial" charset="0"/>
                          <a:ea typeface="Arial" charset="0"/>
                          <a:cs typeface="Arial" charset="0"/>
                        </a:rPr>
                        <a:t>188.17KB    </a:t>
                      </a:r>
                    </a:p>
                  </a:txBody>
                  <a:tcPr marL="40018" marR="40018" marT="20009" marB="20009"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4"/>
                  </a:ext>
                </a:extLst>
              </a:tr>
              <a:tr h="585807">
                <a:tc>
                  <a:txBody>
                    <a:bodyPr/>
                    <a:lstStyle/>
                    <a:p>
                      <a:pPr algn="r"/>
                      <a:r>
                        <a:rPr lang="is-IS" sz="1100">
                          <a:latin typeface="Arial" charset="0"/>
                          <a:ea typeface="Arial" charset="0"/>
                          <a:cs typeface="Arial" charset="0"/>
                        </a:rPr>
                        <a:t>226    </a:t>
                      </a:r>
                    </a:p>
                  </a:txBody>
                  <a:tcPr marL="40018" marR="40018" marT="20009" marB="2000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5"/>
                  </a:ext>
                </a:extLst>
              </a:tr>
              <a:tr h="224776">
                <a:tc gridSpan="2">
                  <a:txBody>
                    <a:bodyPr/>
                    <a:lstStyle/>
                    <a:p>
                      <a:pPr algn="ctr"/>
                      <a:r>
                        <a:rPr lang="en-US" sz="1100" b="1">
                          <a:effectLst/>
                          <a:latin typeface="Arial" charset="0"/>
                          <a:ea typeface="Arial" charset="0"/>
                          <a:cs typeface="Arial" charset="0"/>
                        </a:rPr>
                        <a:t>Result Occurrences</a:t>
                      </a:r>
                    </a:p>
                  </a:txBody>
                  <a:tcPr marL="40018" marR="40018" marT="20009" marB="2000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3689">
                <a:tc>
                  <a:txBody>
                    <a:bodyPr/>
                    <a:lstStyle/>
                    <a:p>
                      <a:pPr algn="r"/>
                      <a:r>
                        <a:rPr lang="is-IS" sz="1100" dirty="0">
                          <a:latin typeface="Arial" charset="0"/>
                          <a:ea typeface="Arial" charset="0"/>
                          <a:cs typeface="Arial" charset="0"/>
                        </a:rPr>
                        <a:t>0    </a:t>
                      </a:r>
                    </a:p>
                  </a:txBody>
                  <a:tcPr marL="40018" marR="40018" marT="20009" marB="2000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7"/>
                  </a:ext>
                </a:extLst>
              </a:tr>
              <a:tr h="283689">
                <a:tc>
                  <a:txBody>
                    <a:bodyPr/>
                    <a:lstStyle/>
                    <a:p>
                      <a:pPr algn="r"/>
                      <a:r>
                        <a:rPr lang="is-IS" sz="1100" b="1" dirty="0">
                          <a:solidFill>
                            <a:srgbClr val="FF0000"/>
                          </a:solidFill>
                          <a:latin typeface="Arial" charset="0"/>
                          <a:ea typeface="Arial" charset="0"/>
                          <a:cs typeface="Arial" charset="0"/>
                        </a:rPr>
                        <a:t>89    </a:t>
                      </a:r>
                    </a:p>
                  </a:txBody>
                  <a:tcPr marL="40018" marR="40018" marT="20009" marB="2000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8"/>
                  </a:ext>
                </a:extLst>
              </a:tr>
              <a:tr h="224776">
                <a:tc>
                  <a:txBody>
                    <a:bodyPr/>
                    <a:lstStyle/>
                    <a:p>
                      <a:pPr algn="r"/>
                      <a:r>
                        <a:rPr lang="is-IS" sz="1100">
                          <a:latin typeface="Arial" charset="0"/>
                          <a:ea typeface="Arial" charset="0"/>
                          <a:cs typeface="Arial" charset="0"/>
                        </a:rPr>
                        <a:t>0    </a:t>
                      </a:r>
                    </a:p>
                  </a:txBody>
                  <a:tcPr marL="40018" marR="40018" marT="20009" marB="2000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5228975"/>
              </p:ext>
            </p:extLst>
          </p:nvPr>
        </p:nvGraphicFramePr>
        <p:xfrm>
          <a:off x="2764611" y="2375229"/>
          <a:ext cx="2073854" cy="3124144"/>
        </p:xfrm>
        <a:graphic>
          <a:graphicData uri="http://schemas.openxmlformats.org/drawingml/2006/table">
            <a:tbl>
              <a:tblPr/>
              <a:tblGrid>
                <a:gridCol w="1036927">
                  <a:extLst>
                    <a:ext uri="{9D8B030D-6E8A-4147-A177-3AD203B41FA5}">
                      <a16:colId xmlns:a16="http://schemas.microsoft.com/office/drawing/2014/main" val="20000"/>
                    </a:ext>
                  </a:extLst>
                </a:gridCol>
                <a:gridCol w="1036927">
                  <a:extLst>
                    <a:ext uri="{9D8B030D-6E8A-4147-A177-3AD203B41FA5}">
                      <a16:colId xmlns:a16="http://schemas.microsoft.com/office/drawing/2014/main" val="20001"/>
                    </a:ext>
                  </a:extLst>
                </a:gridCol>
              </a:tblGrid>
              <a:tr h="222887">
                <a:tc gridSpan="2">
                  <a:txBody>
                    <a:bodyPr/>
                    <a:lstStyle/>
                    <a:p>
                      <a:pPr algn="ctr"/>
                      <a:r>
                        <a:rPr lang="en-US" sz="1100" b="1">
                          <a:effectLst/>
                          <a:latin typeface="Arial" charset="0"/>
                          <a:ea typeface="Arial" charset="0"/>
                          <a:cs typeface="Arial" charset="0"/>
                        </a:rPr>
                        <a:t>Scan Information</a:t>
                      </a:r>
                    </a:p>
                  </a:txBody>
                  <a:tcPr marL="40956" marR="40956" marT="20479" marB="2047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2887">
                <a:tc>
                  <a:txBody>
                    <a:bodyPr/>
                    <a:lstStyle/>
                    <a:p>
                      <a:pPr algn="r"/>
                      <a:r>
                        <a:rPr lang="is-IS" sz="1100" dirty="0">
                          <a:latin typeface="Arial" charset="0"/>
                          <a:ea typeface="Arial" charset="0"/>
                          <a:cs typeface="Arial" charset="0"/>
                        </a:rPr>
                        <a:t>1    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1"/>
                  </a:ext>
                </a:extLst>
              </a:tr>
              <a:tr h="286687">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2"/>
                  </a:ext>
                </a:extLst>
              </a:tr>
              <a:tr h="409551">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3"/>
                  </a:ext>
                </a:extLst>
              </a:tr>
              <a:tr h="286687">
                <a:tc>
                  <a:txBody>
                    <a:bodyPr/>
                    <a:lstStyle/>
                    <a:p>
                      <a:pPr algn="r"/>
                      <a:r>
                        <a:rPr lang="is-IS" sz="1100" dirty="0">
                          <a:latin typeface="Arial" charset="0"/>
                          <a:ea typeface="Arial" charset="0"/>
                          <a:cs typeface="Arial" charset="0"/>
                        </a:rPr>
                        <a:t>188.17 KB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4"/>
                  </a:ext>
                </a:extLst>
              </a:tr>
              <a:tr h="586746">
                <a:tc>
                  <a:txBody>
                    <a:bodyPr/>
                    <a:lstStyle/>
                    <a:p>
                      <a:pPr algn="r"/>
                      <a:r>
                        <a:rPr lang="is-IS" sz="1100">
                          <a:latin typeface="Arial" charset="0"/>
                          <a:ea typeface="Arial" charset="0"/>
                          <a:cs typeface="Arial" charset="0"/>
                        </a:rPr>
                        <a:t>226    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5"/>
                  </a:ext>
                </a:extLst>
              </a:tr>
              <a:tr h="222887">
                <a:tc gridSpan="2">
                  <a:txBody>
                    <a:bodyPr/>
                    <a:lstStyle/>
                    <a:p>
                      <a:pPr algn="ctr"/>
                      <a:r>
                        <a:rPr lang="en-US" sz="1100" b="1">
                          <a:effectLst/>
                          <a:latin typeface="Arial" charset="0"/>
                          <a:ea typeface="Arial" charset="0"/>
                          <a:cs typeface="Arial" charset="0"/>
                        </a:rPr>
                        <a:t>Result Occurrences</a:t>
                      </a:r>
                    </a:p>
                  </a:txBody>
                  <a:tcPr marL="40956" marR="40956" marT="20479" marB="2047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6687">
                <a:tc>
                  <a:txBody>
                    <a:bodyPr/>
                    <a:lstStyle/>
                    <a:p>
                      <a:pPr algn="r"/>
                      <a:r>
                        <a:rPr lang="is-IS" sz="1100" dirty="0">
                          <a:latin typeface="Arial" charset="0"/>
                          <a:ea typeface="Arial" charset="0"/>
                          <a:cs typeface="Arial" charset="0"/>
                        </a:rPr>
                        <a:t>0    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7"/>
                  </a:ext>
                </a:extLst>
              </a:tr>
              <a:tr h="286687">
                <a:tc>
                  <a:txBody>
                    <a:bodyPr/>
                    <a:lstStyle/>
                    <a:p>
                      <a:pPr algn="r"/>
                      <a:r>
                        <a:rPr lang="is-IS" sz="1100" b="1" dirty="0">
                          <a:solidFill>
                            <a:srgbClr val="FF0000"/>
                          </a:solidFill>
                          <a:latin typeface="Arial" charset="0"/>
                          <a:ea typeface="Arial" charset="0"/>
                          <a:cs typeface="Arial" charset="0"/>
                        </a:rPr>
                        <a:t>5</a:t>
                      </a:r>
                      <a:r>
                        <a:rPr lang="is-IS"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8"/>
                  </a:ext>
                </a:extLst>
              </a:tr>
              <a:tr h="222887">
                <a:tc>
                  <a:txBody>
                    <a:bodyPr/>
                    <a:lstStyle/>
                    <a:p>
                      <a:pPr algn="r"/>
                      <a:r>
                        <a:rPr lang="is-IS" sz="1100">
                          <a:latin typeface="Arial" charset="0"/>
                          <a:ea typeface="Arial" charset="0"/>
                          <a:cs typeface="Arial" charset="0"/>
                        </a:rPr>
                        <a:t>0    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4"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Homepage Audit	</a:t>
            </a:r>
          </a:p>
        </p:txBody>
      </p:sp>
      <p:sp>
        <p:nvSpPr>
          <p:cNvPr id="12" name="TextBox 11"/>
          <p:cNvSpPr txBox="1"/>
          <p:nvPr/>
        </p:nvSpPr>
        <p:spPr>
          <a:xfrm>
            <a:off x="779885"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9" name="TextBox 18"/>
          <p:cNvSpPr txBox="1"/>
          <p:nvPr/>
        </p:nvSpPr>
        <p:spPr>
          <a:xfrm>
            <a:off x="2922550"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20" name="TextBox 19"/>
          <p:cNvSpPr txBox="1"/>
          <p:nvPr/>
        </p:nvSpPr>
        <p:spPr>
          <a:xfrm>
            <a:off x="4801638"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21" name="TextBox 20"/>
          <p:cNvSpPr txBox="1"/>
          <p:nvPr/>
        </p:nvSpPr>
        <p:spPr>
          <a:xfrm>
            <a:off x="6927121"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22" name="Straight Connector 21"/>
          <p:cNvCxnSpPr/>
          <p:nvPr/>
        </p:nvCxnSpPr>
        <p:spPr>
          <a:xfrm>
            <a:off x="2844127"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66478"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50961"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9644"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540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90535898"/>
              </p:ext>
            </p:extLst>
          </p:nvPr>
        </p:nvGraphicFramePr>
        <p:xfrm>
          <a:off x="586062" y="2346835"/>
          <a:ext cx="2299778" cy="3113360"/>
        </p:xfrm>
        <a:graphic>
          <a:graphicData uri="http://schemas.openxmlformats.org/drawingml/2006/table">
            <a:tbl>
              <a:tblPr/>
              <a:tblGrid>
                <a:gridCol w="1149889">
                  <a:extLst>
                    <a:ext uri="{9D8B030D-6E8A-4147-A177-3AD203B41FA5}">
                      <a16:colId xmlns:a16="http://schemas.microsoft.com/office/drawing/2014/main" val="20000"/>
                    </a:ext>
                  </a:extLst>
                </a:gridCol>
                <a:gridCol w="1149889">
                  <a:extLst>
                    <a:ext uri="{9D8B030D-6E8A-4147-A177-3AD203B41FA5}">
                      <a16:colId xmlns:a16="http://schemas.microsoft.com/office/drawing/2014/main" val="20001"/>
                    </a:ext>
                  </a:extLst>
                </a:gridCol>
              </a:tblGrid>
              <a:tr h="242851">
                <a:tc gridSpan="2">
                  <a:txBody>
                    <a:bodyPr/>
                    <a:lstStyle/>
                    <a:p>
                      <a:pPr algn="ctr"/>
                      <a:r>
                        <a:rPr lang="en-US" sz="1100" b="1" dirty="0">
                          <a:effectLst/>
                          <a:latin typeface="Arial" charset="0"/>
                          <a:ea typeface="Arial" charset="0"/>
                          <a:cs typeface="Arial" charset="0"/>
                        </a:rPr>
                        <a:t>Scan Information</a:t>
                      </a:r>
                    </a:p>
                  </a:txBody>
                  <a:tcPr marL="60920" marR="60920" marT="30461" marB="3046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42851">
                <a:tc>
                  <a:txBody>
                    <a:bodyPr/>
                    <a:lstStyle/>
                    <a:p>
                      <a:pPr algn="r"/>
                      <a:r>
                        <a:rPr lang="is-IS" sz="1100" dirty="0">
                          <a:latin typeface="Arial" charset="0"/>
                          <a:ea typeface="Arial" charset="0"/>
                          <a:cs typeface="Arial" charset="0"/>
                        </a:rPr>
                        <a:t>5    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1"/>
                  </a:ext>
                </a:extLst>
              </a:tr>
              <a:tr h="242851">
                <a:tc>
                  <a:txBody>
                    <a:bodyPr/>
                    <a:lstStyle/>
                    <a:p>
                      <a:pPr algn="r"/>
                      <a:r>
                        <a:rPr lang="pt-BR" sz="1100" dirty="0">
                          <a:latin typeface="Arial" charset="0"/>
                          <a:ea typeface="Arial" charset="0"/>
                          <a:cs typeface="Arial" charset="0"/>
                        </a:rPr>
                        <a:t>13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2"/>
                  </a:ext>
                </a:extLst>
              </a:tr>
              <a:tr h="424780">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3"/>
                  </a:ext>
                </a:extLst>
              </a:tr>
              <a:tr h="144478">
                <a:tc>
                  <a:txBody>
                    <a:bodyPr/>
                    <a:lstStyle/>
                    <a:p>
                      <a:pPr algn="r"/>
                      <a:r>
                        <a:rPr lang="is-IS" sz="1100" dirty="0">
                          <a:latin typeface="Arial" charset="0"/>
                          <a:ea typeface="Arial" charset="0"/>
                          <a:cs typeface="Arial" charset="0"/>
                        </a:rPr>
                        <a:t>581.35 KB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4"/>
                  </a:ext>
                </a:extLst>
              </a:tr>
              <a:tr h="606710">
                <a:tc>
                  <a:txBody>
                    <a:bodyPr/>
                    <a:lstStyle/>
                    <a:p>
                      <a:pPr algn="r"/>
                      <a:r>
                        <a:rPr lang="is-IS" sz="1100" dirty="0">
                          <a:latin typeface="Arial" charset="0"/>
                          <a:ea typeface="Arial" charset="0"/>
                          <a:cs typeface="Arial" charset="0"/>
                        </a:rPr>
                        <a:t>226    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5"/>
                  </a:ext>
                </a:extLst>
              </a:tr>
              <a:tr h="242851">
                <a:tc gridSpan="2">
                  <a:txBody>
                    <a:bodyPr/>
                    <a:lstStyle/>
                    <a:p>
                      <a:pPr algn="ctr"/>
                      <a:r>
                        <a:rPr lang="en-US" sz="1100" b="1">
                          <a:effectLst/>
                          <a:latin typeface="Arial" charset="0"/>
                          <a:ea typeface="Arial" charset="0"/>
                          <a:cs typeface="Arial" charset="0"/>
                        </a:rPr>
                        <a:t>Result Occurrences</a:t>
                      </a:r>
                    </a:p>
                  </a:txBody>
                  <a:tcPr marL="60920" marR="60920" marT="30461" marB="3046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42851">
                <a:tc>
                  <a:txBody>
                    <a:bodyPr/>
                    <a:lstStyle/>
                    <a:p>
                      <a:pPr algn="r"/>
                      <a:r>
                        <a:rPr lang="is-IS" sz="1100" dirty="0">
                          <a:latin typeface="Arial" charset="0"/>
                          <a:ea typeface="Arial" charset="0"/>
                          <a:cs typeface="Arial" charset="0"/>
                        </a:rPr>
                        <a:t>4   </a:t>
                      </a:r>
                    </a:p>
                  </a:txBody>
                  <a:tcPr marL="60920" marR="60920" marT="30461" marB="30461"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7"/>
                  </a:ext>
                </a:extLst>
              </a:tr>
              <a:tr h="242851">
                <a:tc>
                  <a:txBody>
                    <a:bodyPr/>
                    <a:lstStyle/>
                    <a:p>
                      <a:pPr algn="r"/>
                      <a:r>
                        <a:rPr lang="is-IS" sz="1100" b="1" dirty="0">
                          <a:solidFill>
                            <a:srgbClr val="FF0000"/>
                          </a:solidFill>
                          <a:latin typeface="Arial" charset="0"/>
                          <a:ea typeface="Arial" charset="0"/>
                          <a:cs typeface="Arial" charset="0"/>
                        </a:rPr>
                        <a:t>829   </a:t>
                      </a:r>
                    </a:p>
                  </a:txBody>
                  <a:tcPr marL="60920" marR="60920" marT="30461" marB="30461"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8"/>
                  </a:ext>
                </a:extLst>
              </a:tr>
              <a:tr h="242851">
                <a:tc>
                  <a:txBody>
                    <a:bodyPr/>
                    <a:lstStyle/>
                    <a:p>
                      <a:pPr algn="r"/>
                      <a:r>
                        <a:rPr lang="is-IS" sz="1100" dirty="0">
                          <a:latin typeface="Arial" charset="0"/>
                          <a:ea typeface="Arial" charset="0"/>
                          <a:cs typeface="Arial" charset="0"/>
                        </a:rPr>
                        <a:t>29   </a:t>
                      </a:r>
                    </a:p>
                  </a:txBody>
                  <a:tcPr marL="60920" marR="60920" marT="30461" marB="30461"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60920" marR="60920" marT="30461" marB="30461"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91682755"/>
              </p:ext>
            </p:extLst>
          </p:nvPr>
        </p:nvGraphicFramePr>
        <p:xfrm>
          <a:off x="4835854" y="2346835"/>
          <a:ext cx="2223474" cy="3322720"/>
        </p:xfrm>
        <a:graphic>
          <a:graphicData uri="http://schemas.openxmlformats.org/drawingml/2006/table">
            <a:tbl>
              <a:tblPr/>
              <a:tblGrid>
                <a:gridCol w="1111737">
                  <a:extLst>
                    <a:ext uri="{9D8B030D-6E8A-4147-A177-3AD203B41FA5}">
                      <a16:colId xmlns:a16="http://schemas.microsoft.com/office/drawing/2014/main" val="20000"/>
                    </a:ext>
                  </a:extLst>
                </a:gridCol>
                <a:gridCol w="1111737">
                  <a:extLst>
                    <a:ext uri="{9D8B030D-6E8A-4147-A177-3AD203B41FA5}">
                      <a16:colId xmlns:a16="http://schemas.microsoft.com/office/drawing/2014/main" val="20001"/>
                    </a:ext>
                  </a:extLst>
                </a:gridCol>
              </a:tblGrid>
              <a:tr h="222885">
                <a:tc gridSpan="2">
                  <a:txBody>
                    <a:bodyPr/>
                    <a:lstStyle/>
                    <a:p>
                      <a:pPr algn="ctr"/>
                      <a:r>
                        <a:rPr lang="en-US" sz="1100" b="1" dirty="0">
                          <a:effectLst/>
                          <a:latin typeface="Arial" charset="0"/>
                          <a:ea typeface="Arial" charset="0"/>
                          <a:cs typeface="Arial" charset="0"/>
                        </a:rPr>
                        <a:t>Scan Information</a:t>
                      </a:r>
                    </a:p>
                  </a:txBody>
                  <a:tcPr marL="40956" marR="40956" marT="20478" marB="204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2887">
                <a:tc>
                  <a:txBody>
                    <a:bodyPr/>
                    <a:lstStyle/>
                    <a:p>
                      <a:pPr algn="r"/>
                      <a:r>
                        <a:rPr lang="is-IS" sz="1100" dirty="0">
                          <a:latin typeface="Arial" charset="0"/>
                          <a:ea typeface="Arial" charset="0"/>
                          <a:cs typeface="Arial" charset="0"/>
                        </a:rPr>
                        <a:t>5  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1"/>
                  </a:ext>
                </a:extLst>
              </a:tr>
              <a:tr h="282322">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Scan </a:t>
                      </a:r>
                      <a:br>
                        <a:rPr lang="en-US" sz="1100" dirty="0">
                          <a:latin typeface="Arial" charset="0"/>
                          <a:ea typeface="Arial" charset="0"/>
                          <a:cs typeface="Arial" charset="0"/>
                        </a:rPr>
                      </a:br>
                      <a:r>
                        <a:rPr lang="en-US" sz="1100" dirty="0">
                          <a:latin typeface="Arial" charset="0"/>
                          <a:ea typeface="Arial" charset="0"/>
                          <a:cs typeface="Arial" charset="0"/>
                        </a:rPr>
                        <a:t>duration</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2"/>
                  </a:ext>
                </a:extLst>
              </a:tr>
              <a:tr h="404816">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3"/>
                  </a:ext>
                </a:extLst>
              </a:tr>
              <a:tr h="282322">
                <a:tc>
                  <a:txBody>
                    <a:bodyPr/>
                    <a:lstStyle/>
                    <a:p>
                      <a:pPr algn="r"/>
                      <a:r>
                        <a:rPr lang="is-IS" sz="1100" dirty="0">
                          <a:latin typeface="Arial" charset="0"/>
                          <a:ea typeface="Arial" charset="0"/>
                          <a:cs typeface="Arial" charset="0"/>
                        </a:rPr>
                        <a:t>581.35 KB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scan </a:t>
                      </a:r>
                      <a:br>
                        <a:rPr lang="en-US" sz="1100" dirty="0">
                          <a:latin typeface="Arial" charset="0"/>
                          <a:ea typeface="Arial" charset="0"/>
                          <a:cs typeface="Arial" charset="0"/>
                        </a:rPr>
                      </a:br>
                      <a:r>
                        <a:rPr lang="en-US" sz="1100" dirty="0">
                          <a:latin typeface="Arial" charset="0"/>
                          <a:ea typeface="Arial" charset="0"/>
                          <a:cs typeface="Arial" charset="0"/>
                        </a:rPr>
                        <a:t>size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4"/>
                  </a:ext>
                </a:extLst>
              </a:tr>
              <a:tr h="586746">
                <a:tc>
                  <a:txBody>
                    <a:bodyPr/>
                    <a:lstStyle/>
                    <a:p>
                      <a:pPr algn="r"/>
                      <a:r>
                        <a:rPr lang="is-IS" sz="1100">
                          <a:latin typeface="Arial" charset="0"/>
                          <a:ea typeface="Arial" charset="0"/>
                          <a:cs typeface="Arial" charset="0"/>
                        </a:rPr>
                        <a:t>226    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5"/>
                  </a:ext>
                </a:extLst>
              </a:tr>
              <a:tr h="222885">
                <a:tc gridSpan="2">
                  <a:txBody>
                    <a:bodyPr/>
                    <a:lstStyle/>
                    <a:p>
                      <a:pPr algn="ctr"/>
                      <a:r>
                        <a:rPr lang="en-US" sz="1100" b="1">
                          <a:effectLst/>
                          <a:latin typeface="Arial" charset="0"/>
                          <a:ea typeface="Arial" charset="0"/>
                          <a:cs typeface="Arial" charset="0"/>
                        </a:rPr>
                        <a:t>Result Occurrences</a:t>
                      </a:r>
                    </a:p>
                  </a:txBody>
                  <a:tcPr marL="40956" marR="40956" marT="20478" marB="204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404816">
                <a:tc>
                  <a:txBody>
                    <a:bodyPr/>
                    <a:lstStyle/>
                    <a:p>
                      <a:pPr algn="r"/>
                      <a:r>
                        <a:rPr lang="is-IS" sz="1100" dirty="0">
                          <a:latin typeface="Arial" charset="0"/>
                          <a:ea typeface="Arial" charset="0"/>
                          <a:cs typeface="Arial" charset="0"/>
                        </a:rPr>
                        <a:t>1    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7"/>
                  </a:ext>
                </a:extLst>
              </a:tr>
              <a:tr h="282322">
                <a:tc>
                  <a:txBody>
                    <a:bodyPr/>
                    <a:lstStyle/>
                    <a:p>
                      <a:pPr algn="r"/>
                      <a:r>
                        <a:rPr lang="is-IS" sz="1100" b="1" dirty="0">
                          <a:solidFill>
                            <a:srgbClr val="FF0000"/>
                          </a:solidFill>
                          <a:latin typeface="Arial" charset="0"/>
                          <a:ea typeface="Arial" charset="0"/>
                          <a:cs typeface="Arial" charset="0"/>
                        </a:rPr>
                        <a:t>413</a:t>
                      </a:r>
                      <a:r>
                        <a:rPr lang="is-IS"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8"/>
                  </a:ext>
                </a:extLst>
              </a:tr>
              <a:tr h="222887">
                <a:tc>
                  <a:txBody>
                    <a:bodyPr/>
                    <a:lstStyle/>
                    <a:p>
                      <a:pPr algn="r"/>
                      <a:r>
                        <a:rPr lang="is-IS" sz="1100" dirty="0">
                          <a:latin typeface="Arial" charset="0"/>
                          <a:ea typeface="Arial" charset="0"/>
                          <a:cs typeface="Arial" charset="0"/>
                        </a:rPr>
                        <a:t>1    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0649281"/>
              </p:ext>
            </p:extLst>
          </p:nvPr>
        </p:nvGraphicFramePr>
        <p:xfrm>
          <a:off x="7027259" y="2328806"/>
          <a:ext cx="2019756" cy="3213790"/>
        </p:xfrm>
        <a:graphic>
          <a:graphicData uri="http://schemas.openxmlformats.org/drawingml/2006/table">
            <a:tbl>
              <a:tblPr/>
              <a:tblGrid>
                <a:gridCol w="1009878">
                  <a:extLst>
                    <a:ext uri="{9D8B030D-6E8A-4147-A177-3AD203B41FA5}">
                      <a16:colId xmlns:a16="http://schemas.microsoft.com/office/drawing/2014/main" val="20000"/>
                    </a:ext>
                  </a:extLst>
                </a:gridCol>
                <a:gridCol w="1009878">
                  <a:extLst>
                    <a:ext uri="{9D8B030D-6E8A-4147-A177-3AD203B41FA5}">
                      <a16:colId xmlns:a16="http://schemas.microsoft.com/office/drawing/2014/main" val="20001"/>
                    </a:ext>
                  </a:extLst>
                </a:gridCol>
              </a:tblGrid>
              <a:tr h="224776">
                <a:tc gridSpan="2">
                  <a:txBody>
                    <a:bodyPr/>
                    <a:lstStyle/>
                    <a:p>
                      <a:pPr algn="ctr"/>
                      <a:r>
                        <a:rPr lang="en-US" sz="1100" b="1" dirty="0">
                          <a:effectLst/>
                          <a:latin typeface="Arial" charset="0"/>
                          <a:ea typeface="Arial" charset="0"/>
                          <a:cs typeface="Arial" charset="0"/>
                        </a:rPr>
                        <a:t>Scan Information</a:t>
                      </a:r>
                    </a:p>
                  </a:txBody>
                  <a:tcPr marL="40018" marR="40018" marT="20009" marB="2000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4776">
                <a:tc>
                  <a:txBody>
                    <a:bodyPr/>
                    <a:lstStyle/>
                    <a:p>
                      <a:pPr algn="r"/>
                      <a:r>
                        <a:rPr lang="is-IS" sz="1100" dirty="0">
                          <a:latin typeface="Arial" charset="0"/>
                          <a:ea typeface="Arial" charset="0"/>
                          <a:cs typeface="Arial" charset="0"/>
                        </a:rPr>
                        <a:t>5  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1"/>
                  </a:ext>
                </a:extLst>
              </a:tr>
              <a:tr h="283689">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2"/>
                  </a:ext>
                </a:extLst>
              </a:tr>
              <a:tr h="409026">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3"/>
                  </a:ext>
                </a:extLst>
              </a:tr>
              <a:tr h="283689">
                <a:tc>
                  <a:txBody>
                    <a:bodyPr/>
                    <a:lstStyle/>
                    <a:p>
                      <a:pPr algn="r"/>
                      <a:r>
                        <a:rPr lang="is-IS" sz="1100" dirty="0">
                          <a:latin typeface="Arial" charset="0"/>
                          <a:ea typeface="Arial" charset="0"/>
                          <a:cs typeface="Arial" charset="0"/>
                        </a:rPr>
                        <a:t>581.35 KB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scan </a:t>
                      </a:r>
                      <a:br>
                        <a:rPr lang="en-US" sz="1100" dirty="0">
                          <a:latin typeface="Arial" charset="0"/>
                          <a:ea typeface="Arial" charset="0"/>
                          <a:cs typeface="Arial" charset="0"/>
                        </a:rPr>
                      </a:br>
                      <a:r>
                        <a:rPr lang="en-US" sz="1100" dirty="0">
                          <a:latin typeface="Arial" charset="0"/>
                          <a:ea typeface="Arial" charset="0"/>
                          <a:cs typeface="Arial" charset="0"/>
                        </a:rPr>
                        <a:t>size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4"/>
                  </a:ext>
                </a:extLst>
              </a:tr>
              <a:tr h="586746">
                <a:tc>
                  <a:txBody>
                    <a:bodyPr/>
                    <a:lstStyle/>
                    <a:p>
                      <a:pPr algn="r"/>
                      <a:r>
                        <a:rPr lang="is-IS" sz="1100">
                          <a:latin typeface="Arial" charset="0"/>
                          <a:ea typeface="Arial" charset="0"/>
                          <a:cs typeface="Arial" charset="0"/>
                        </a:rPr>
                        <a:t>226    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5"/>
                  </a:ext>
                </a:extLst>
              </a:tr>
              <a:tr h="224776">
                <a:tc gridSpan="2">
                  <a:txBody>
                    <a:bodyPr/>
                    <a:lstStyle/>
                    <a:p>
                      <a:pPr algn="ctr"/>
                      <a:r>
                        <a:rPr lang="en-US" sz="1100" b="1">
                          <a:effectLst/>
                          <a:latin typeface="Arial" charset="0"/>
                          <a:ea typeface="Arial" charset="0"/>
                          <a:cs typeface="Arial" charset="0"/>
                        </a:rPr>
                        <a:t>Result Occurrences</a:t>
                      </a:r>
                    </a:p>
                  </a:txBody>
                  <a:tcPr marL="40018" marR="40018" marT="20009" marB="2000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3689">
                <a:tc>
                  <a:txBody>
                    <a:bodyPr/>
                    <a:lstStyle/>
                    <a:p>
                      <a:pPr algn="r"/>
                      <a:r>
                        <a:rPr lang="is-IS" sz="1100" dirty="0">
                          <a:latin typeface="Arial" charset="0"/>
                          <a:ea typeface="Arial" charset="0"/>
                          <a:cs typeface="Arial" charset="0"/>
                        </a:rPr>
                        <a:t>0    </a:t>
                      </a:r>
                    </a:p>
                  </a:txBody>
                  <a:tcPr marL="40018" marR="40018" marT="20009" marB="2000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7"/>
                  </a:ext>
                </a:extLst>
              </a:tr>
              <a:tr h="283689">
                <a:tc>
                  <a:txBody>
                    <a:bodyPr/>
                    <a:lstStyle/>
                    <a:p>
                      <a:pPr algn="r"/>
                      <a:r>
                        <a:rPr lang="is-IS" sz="1100" b="1" dirty="0">
                          <a:solidFill>
                            <a:srgbClr val="FF0000"/>
                          </a:solidFill>
                          <a:latin typeface="Arial" charset="0"/>
                          <a:ea typeface="Arial" charset="0"/>
                          <a:cs typeface="Arial" charset="0"/>
                        </a:rPr>
                        <a:t>178    </a:t>
                      </a:r>
                    </a:p>
                  </a:txBody>
                  <a:tcPr marL="40018" marR="40018" marT="20009" marB="2000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8"/>
                  </a:ext>
                </a:extLst>
              </a:tr>
              <a:tr h="224776">
                <a:tc>
                  <a:txBody>
                    <a:bodyPr/>
                    <a:lstStyle/>
                    <a:p>
                      <a:pPr algn="r"/>
                      <a:r>
                        <a:rPr lang="is-IS" sz="1100">
                          <a:latin typeface="Arial" charset="0"/>
                          <a:ea typeface="Arial" charset="0"/>
                          <a:cs typeface="Arial" charset="0"/>
                        </a:rPr>
                        <a:t>0    </a:t>
                      </a:r>
                    </a:p>
                  </a:txBody>
                  <a:tcPr marL="40018" marR="40018" marT="20009" marB="2000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018" marR="40018" marT="20009" marB="2000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9575073"/>
              </p:ext>
            </p:extLst>
          </p:nvPr>
        </p:nvGraphicFramePr>
        <p:xfrm>
          <a:off x="2725132" y="2351301"/>
          <a:ext cx="2232332" cy="3110882"/>
        </p:xfrm>
        <a:graphic>
          <a:graphicData uri="http://schemas.openxmlformats.org/drawingml/2006/table">
            <a:tbl>
              <a:tblPr/>
              <a:tblGrid>
                <a:gridCol w="1116166">
                  <a:extLst>
                    <a:ext uri="{9D8B030D-6E8A-4147-A177-3AD203B41FA5}">
                      <a16:colId xmlns:a16="http://schemas.microsoft.com/office/drawing/2014/main" val="20000"/>
                    </a:ext>
                  </a:extLst>
                </a:gridCol>
                <a:gridCol w="1116166">
                  <a:extLst>
                    <a:ext uri="{9D8B030D-6E8A-4147-A177-3AD203B41FA5}">
                      <a16:colId xmlns:a16="http://schemas.microsoft.com/office/drawing/2014/main" val="20001"/>
                    </a:ext>
                  </a:extLst>
                </a:gridCol>
              </a:tblGrid>
              <a:tr h="222887">
                <a:tc gridSpan="2">
                  <a:txBody>
                    <a:bodyPr/>
                    <a:lstStyle/>
                    <a:p>
                      <a:pPr algn="ctr"/>
                      <a:r>
                        <a:rPr lang="en-US" sz="1100" b="1" dirty="0">
                          <a:effectLst/>
                          <a:latin typeface="Arial" charset="0"/>
                          <a:ea typeface="Arial" charset="0"/>
                          <a:cs typeface="Arial" charset="0"/>
                        </a:rPr>
                        <a:t>Scan Information</a:t>
                      </a:r>
                    </a:p>
                  </a:txBody>
                  <a:tcPr marL="40956" marR="40956" marT="20479" marB="2047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09625">
                <a:tc>
                  <a:txBody>
                    <a:bodyPr/>
                    <a:lstStyle/>
                    <a:p>
                      <a:pPr algn="r"/>
                      <a:r>
                        <a:rPr lang="is-IS" sz="1100" dirty="0">
                          <a:latin typeface="Arial" charset="0"/>
                          <a:ea typeface="Arial" charset="0"/>
                          <a:cs typeface="Arial" charset="0"/>
                        </a:rPr>
                        <a:t>5  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1"/>
                  </a:ext>
                </a:extLst>
              </a:tr>
              <a:tr h="286687">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2"/>
                  </a:ext>
                </a:extLst>
              </a:tr>
              <a:tr h="409551">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3"/>
                  </a:ext>
                </a:extLst>
              </a:tr>
              <a:tr h="286687">
                <a:tc>
                  <a:txBody>
                    <a:bodyPr/>
                    <a:lstStyle/>
                    <a:p>
                      <a:pPr algn="r"/>
                      <a:r>
                        <a:rPr lang="is-IS" sz="1100" dirty="0">
                          <a:latin typeface="Arial" charset="0"/>
                          <a:ea typeface="Arial" charset="0"/>
                          <a:cs typeface="Arial" charset="0"/>
                        </a:rPr>
                        <a:t>581.35 KB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4"/>
                  </a:ext>
                </a:extLst>
              </a:tr>
              <a:tr h="586746">
                <a:tc>
                  <a:txBody>
                    <a:bodyPr/>
                    <a:lstStyle/>
                    <a:p>
                      <a:pPr algn="r"/>
                      <a:r>
                        <a:rPr lang="is-IS" sz="1100">
                          <a:latin typeface="Arial" charset="0"/>
                          <a:ea typeface="Arial" charset="0"/>
                          <a:cs typeface="Arial" charset="0"/>
                        </a:rPr>
                        <a:t>226    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5"/>
                  </a:ext>
                </a:extLst>
              </a:tr>
              <a:tr h="222887">
                <a:tc gridSpan="2">
                  <a:txBody>
                    <a:bodyPr/>
                    <a:lstStyle/>
                    <a:p>
                      <a:pPr algn="ctr"/>
                      <a:r>
                        <a:rPr lang="en-US" sz="1100" b="1">
                          <a:effectLst/>
                          <a:latin typeface="Arial" charset="0"/>
                          <a:ea typeface="Arial" charset="0"/>
                          <a:cs typeface="Arial" charset="0"/>
                        </a:rPr>
                        <a:t>Result Occurrences</a:t>
                      </a:r>
                    </a:p>
                  </a:txBody>
                  <a:tcPr marL="40956" marR="40956" marT="20479" marB="2047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6687">
                <a:tc>
                  <a:txBody>
                    <a:bodyPr/>
                    <a:lstStyle/>
                    <a:p>
                      <a:pPr algn="r"/>
                      <a:r>
                        <a:rPr lang="is-IS" sz="1100" dirty="0">
                          <a:latin typeface="Arial" charset="0"/>
                          <a:ea typeface="Arial" charset="0"/>
                          <a:cs typeface="Arial" charset="0"/>
                        </a:rPr>
                        <a:t>1    </a:t>
                      </a:r>
                    </a:p>
                  </a:txBody>
                  <a:tcPr marL="40956" marR="40956" marT="20479" marB="2047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7"/>
                  </a:ext>
                </a:extLst>
              </a:tr>
              <a:tr h="286687">
                <a:tc>
                  <a:txBody>
                    <a:bodyPr/>
                    <a:lstStyle/>
                    <a:p>
                      <a:pPr algn="r"/>
                      <a:r>
                        <a:rPr lang="is-IS" sz="1100" b="1" dirty="0">
                          <a:solidFill>
                            <a:srgbClr val="FF0000"/>
                          </a:solidFill>
                          <a:latin typeface="Arial" charset="0"/>
                          <a:ea typeface="Arial" charset="0"/>
                          <a:cs typeface="Arial" charset="0"/>
                        </a:rPr>
                        <a:t>1</a:t>
                      </a:r>
                      <a:r>
                        <a:rPr lang="is-IS" sz="1100" dirty="0">
                          <a:latin typeface="Arial" charset="0"/>
                          <a:ea typeface="Arial" charset="0"/>
                          <a:cs typeface="Arial" charset="0"/>
                        </a:rPr>
                        <a:t>    </a:t>
                      </a:r>
                    </a:p>
                  </a:txBody>
                  <a:tcPr marL="40956" marR="40956" marT="20479" marB="2047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8"/>
                  </a:ext>
                </a:extLst>
              </a:tr>
              <a:tr h="222887">
                <a:tc>
                  <a:txBody>
                    <a:bodyPr/>
                    <a:lstStyle/>
                    <a:p>
                      <a:pPr algn="r"/>
                      <a:r>
                        <a:rPr lang="is-IS" sz="1100">
                          <a:latin typeface="Arial" charset="0"/>
                          <a:ea typeface="Arial" charset="0"/>
                          <a:cs typeface="Arial" charset="0"/>
                        </a:rPr>
                        <a:t>0    </a:t>
                      </a:r>
                    </a:p>
                  </a:txBody>
                  <a:tcPr marL="40956" marR="40956" marT="20479" marB="2047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956" marR="40956" marT="20479" marB="2047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4"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5 Page Audit	</a:t>
            </a:r>
          </a:p>
        </p:txBody>
      </p:sp>
      <p:sp>
        <p:nvSpPr>
          <p:cNvPr id="12" name="TextBox 11"/>
          <p:cNvSpPr txBox="1"/>
          <p:nvPr/>
        </p:nvSpPr>
        <p:spPr>
          <a:xfrm>
            <a:off x="779885"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9" name="TextBox 18"/>
          <p:cNvSpPr txBox="1"/>
          <p:nvPr/>
        </p:nvSpPr>
        <p:spPr>
          <a:xfrm>
            <a:off x="2922550"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20" name="TextBox 19"/>
          <p:cNvSpPr txBox="1"/>
          <p:nvPr/>
        </p:nvSpPr>
        <p:spPr>
          <a:xfrm>
            <a:off x="4801638"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21" name="TextBox 20"/>
          <p:cNvSpPr txBox="1"/>
          <p:nvPr/>
        </p:nvSpPr>
        <p:spPr>
          <a:xfrm>
            <a:off x="6927121"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22" name="Straight Connector 21"/>
          <p:cNvCxnSpPr/>
          <p:nvPr/>
        </p:nvCxnSpPr>
        <p:spPr>
          <a:xfrm>
            <a:off x="2844127"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66478"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50961"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9644"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7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610659308"/>
              </p:ext>
            </p:extLst>
          </p:nvPr>
        </p:nvGraphicFramePr>
        <p:xfrm>
          <a:off x="571517" y="2300009"/>
          <a:ext cx="2347012" cy="3158385"/>
        </p:xfrm>
        <a:graphic>
          <a:graphicData uri="http://schemas.openxmlformats.org/drawingml/2006/table">
            <a:tbl>
              <a:tblPr/>
              <a:tblGrid>
                <a:gridCol w="1173506">
                  <a:extLst>
                    <a:ext uri="{9D8B030D-6E8A-4147-A177-3AD203B41FA5}">
                      <a16:colId xmlns:a16="http://schemas.microsoft.com/office/drawing/2014/main" val="20000"/>
                    </a:ext>
                  </a:extLst>
                </a:gridCol>
                <a:gridCol w="1173506">
                  <a:extLst>
                    <a:ext uri="{9D8B030D-6E8A-4147-A177-3AD203B41FA5}">
                      <a16:colId xmlns:a16="http://schemas.microsoft.com/office/drawing/2014/main" val="20001"/>
                    </a:ext>
                  </a:extLst>
                </a:gridCol>
              </a:tblGrid>
              <a:tr h="245524">
                <a:tc gridSpan="2">
                  <a:txBody>
                    <a:bodyPr/>
                    <a:lstStyle/>
                    <a:p>
                      <a:pPr algn="ctr"/>
                      <a:r>
                        <a:rPr lang="en-US" sz="1100" b="1">
                          <a:effectLst/>
                          <a:latin typeface="Arial" charset="0"/>
                          <a:ea typeface="Arial" charset="0"/>
                          <a:cs typeface="Arial" charset="0"/>
                        </a:rPr>
                        <a:t>Scan Information</a:t>
                      </a:r>
                    </a:p>
                  </a:txBody>
                  <a:tcPr marL="61590" marR="61590" marT="30796" marB="30796"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45524">
                <a:tc>
                  <a:txBody>
                    <a:bodyPr/>
                    <a:lstStyle/>
                    <a:p>
                      <a:pPr algn="r"/>
                      <a:r>
                        <a:rPr lang="is-IS" sz="1100">
                          <a:latin typeface="Arial" charset="0"/>
                          <a:ea typeface="Arial" charset="0"/>
                          <a:cs typeface="Arial" charset="0"/>
                        </a:rPr>
                        <a:t>1    </a:t>
                      </a:r>
                    </a:p>
                  </a:txBody>
                  <a:tcPr marL="61590" marR="61590" marT="30796" marB="30796"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1"/>
                  </a:ext>
                </a:extLst>
              </a:tr>
              <a:tr h="245524">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1590" marR="61590" marT="30796" marB="30796"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2"/>
                  </a:ext>
                </a:extLst>
              </a:tr>
              <a:tr h="429456">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1590" marR="61590" marT="30796" marB="30796"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3"/>
                  </a:ext>
                </a:extLst>
              </a:tr>
              <a:tr h="245524">
                <a:tc>
                  <a:txBody>
                    <a:bodyPr/>
                    <a:lstStyle/>
                    <a:p>
                      <a:pPr algn="r"/>
                      <a:r>
                        <a:rPr lang="is-IS" sz="1100" dirty="0">
                          <a:latin typeface="Arial" charset="0"/>
                          <a:ea typeface="Arial" charset="0"/>
                          <a:cs typeface="Arial" charset="0"/>
                        </a:rPr>
                        <a:t>262.09 KB    </a:t>
                      </a:r>
                    </a:p>
                  </a:txBody>
                  <a:tcPr marL="61590" marR="61590" marT="30796" marB="30796"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4"/>
                  </a:ext>
                </a:extLst>
              </a:tr>
              <a:tr h="613389">
                <a:tc>
                  <a:txBody>
                    <a:bodyPr/>
                    <a:lstStyle/>
                    <a:p>
                      <a:pPr algn="r"/>
                      <a:r>
                        <a:rPr lang="is-IS" sz="1100" dirty="0">
                          <a:latin typeface="Arial" charset="0"/>
                          <a:ea typeface="Arial" charset="0"/>
                          <a:cs typeface="Arial" charset="0"/>
                        </a:rPr>
                        <a:t>226    </a:t>
                      </a:r>
                    </a:p>
                  </a:txBody>
                  <a:tcPr marL="61590" marR="61590" marT="30796" marB="30796"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5"/>
                  </a:ext>
                </a:extLst>
              </a:tr>
              <a:tr h="245524">
                <a:tc gridSpan="2">
                  <a:txBody>
                    <a:bodyPr/>
                    <a:lstStyle/>
                    <a:p>
                      <a:pPr algn="ctr"/>
                      <a:r>
                        <a:rPr lang="en-US" sz="1100" b="1">
                          <a:effectLst/>
                          <a:latin typeface="Arial" charset="0"/>
                          <a:ea typeface="Arial" charset="0"/>
                          <a:cs typeface="Arial" charset="0"/>
                        </a:rPr>
                        <a:t>Result Occurrences</a:t>
                      </a:r>
                    </a:p>
                  </a:txBody>
                  <a:tcPr marL="61590" marR="61590" marT="30796" marB="30796"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45524">
                <a:tc>
                  <a:txBody>
                    <a:bodyPr/>
                    <a:lstStyle/>
                    <a:p>
                      <a:pPr algn="r"/>
                      <a:r>
                        <a:rPr lang="is-IS" sz="1100">
                          <a:latin typeface="Arial" charset="0"/>
                          <a:ea typeface="Arial" charset="0"/>
                          <a:cs typeface="Arial" charset="0"/>
                        </a:rPr>
                        <a:t>191    </a:t>
                      </a:r>
                    </a:p>
                  </a:txBody>
                  <a:tcPr marL="61590" marR="61590" marT="30796" marB="30796"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7"/>
                  </a:ext>
                </a:extLst>
              </a:tr>
              <a:tr h="245524">
                <a:tc>
                  <a:txBody>
                    <a:bodyPr/>
                    <a:lstStyle/>
                    <a:p>
                      <a:pPr algn="r"/>
                      <a:r>
                        <a:rPr lang="is-IS" sz="1100" b="1" dirty="0">
                          <a:solidFill>
                            <a:srgbClr val="FF0000"/>
                          </a:solidFill>
                          <a:latin typeface="Arial" charset="0"/>
                          <a:ea typeface="Arial" charset="0"/>
                          <a:cs typeface="Arial" charset="0"/>
                        </a:rPr>
                        <a:t>491    </a:t>
                      </a:r>
                    </a:p>
                  </a:txBody>
                  <a:tcPr marL="61590" marR="61590" marT="30796" marB="30796"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8"/>
                  </a:ext>
                </a:extLst>
              </a:tr>
              <a:tr h="245524">
                <a:tc>
                  <a:txBody>
                    <a:bodyPr/>
                    <a:lstStyle/>
                    <a:p>
                      <a:pPr algn="r"/>
                      <a:r>
                        <a:rPr lang="is-IS" sz="1100">
                          <a:latin typeface="Arial" charset="0"/>
                          <a:ea typeface="Arial" charset="0"/>
                          <a:cs typeface="Arial" charset="0"/>
                        </a:rPr>
                        <a:t>27    </a:t>
                      </a:r>
                    </a:p>
                  </a:txBody>
                  <a:tcPr marL="61590" marR="61590" marT="30796" marB="30796"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61590" marR="61590" marT="30796" marB="30796"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4697780"/>
              </p:ext>
            </p:extLst>
          </p:nvPr>
        </p:nvGraphicFramePr>
        <p:xfrm>
          <a:off x="4904507" y="2272324"/>
          <a:ext cx="2105894" cy="3169388"/>
        </p:xfrm>
        <a:graphic>
          <a:graphicData uri="http://schemas.openxmlformats.org/drawingml/2006/table">
            <a:tbl>
              <a:tblPr/>
              <a:tblGrid>
                <a:gridCol w="1052947">
                  <a:extLst>
                    <a:ext uri="{9D8B030D-6E8A-4147-A177-3AD203B41FA5}">
                      <a16:colId xmlns:a16="http://schemas.microsoft.com/office/drawing/2014/main" val="20000"/>
                    </a:ext>
                  </a:extLst>
                </a:gridCol>
                <a:gridCol w="1052947">
                  <a:extLst>
                    <a:ext uri="{9D8B030D-6E8A-4147-A177-3AD203B41FA5}">
                      <a16:colId xmlns:a16="http://schemas.microsoft.com/office/drawing/2014/main" val="20001"/>
                    </a:ext>
                  </a:extLst>
                </a:gridCol>
              </a:tblGrid>
              <a:tr h="225339">
                <a:tc gridSpan="2">
                  <a:txBody>
                    <a:bodyPr/>
                    <a:lstStyle/>
                    <a:p>
                      <a:pPr algn="ctr"/>
                      <a:r>
                        <a:rPr lang="en-US" sz="1100" b="1" dirty="0">
                          <a:effectLst/>
                          <a:latin typeface="Arial" charset="0"/>
                          <a:ea typeface="Arial" charset="0"/>
                          <a:cs typeface="Arial" charset="0"/>
                        </a:rPr>
                        <a:t>Scan Information</a:t>
                      </a:r>
                    </a:p>
                  </a:txBody>
                  <a:tcPr marL="41406" marR="41406" marT="20703" marB="2070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5339">
                <a:tc>
                  <a:txBody>
                    <a:bodyPr/>
                    <a:lstStyle/>
                    <a:p>
                      <a:pPr algn="r"/>
                      <a:r>
                        <a:rPr lang="is-IS" sz="1100">
                          <a:latin typeface="Arial" charset="0"/>
                          <a:ea typeface="Arial" charset="0"/>
                          <a:cs typeface="Arial" charset="0"/>
                        </a:rPr>
                        <a:t>1    </a:t>
                      </a:r>
                    </a:p>
                  </a:txBody>
                  <a:tcPr marL="41406" marR="41406" marT="20703" marB="20703"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1"/>
                  </a:ext>
                </a:extLst>
              </a:tr>
              <a:tr h="285429">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406" marR="41406" marT="20703" marB="20703"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2"/>
                  </a:ext>
                </a:extLst>
              </a:tr>
              <a:tr h="409271">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406" marR="41406" marT="20703" marB="20703"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3"/>
                  </a:ext>
                </a:extLst>
              </a:tr>
              <a:tr h="285429">
                <a:tc>
                  <a:txBody>
                    <a:bodyPr/>
                    <a:lstStyle/>
                    <a:p>
                      <a:pPr algn="r"/>
                      <a:r>
                        <a:rPr lang="is-IS" sz="1100">
                          <a:latin typeface="Arial" charset="0"/>
                          <a:ea typeface="Arial" charset="0"/>
                          <a:cs typeface="Arial" charset="0"/>
                        </a:rPr>
                        <a:t>262.09 KB    </a:t>
                      </a:r>
                    </a:p>
                  </a:txBody>
                  <a:tcPr marL="41406" marR="41406" marT="20703" marB="20703"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4"/>
                  </a:ext>
                </a:extLst>
              </a:tr>
              <a:tr h="593203">
                <a:tc>
                  <a:txBody>
                    <a:bodyPr/>
                    <a:lstStyle/>
                    <a:p>
                      <a:pPr algn="r"/>
                      <a:r>
                        <a:rPr lang="is-IS" sz="1100">
                          <a:latin typeface="Arial" charset="0"/>
                          <a:ea typeface="Arial" charset="0"/>
                          <a:cs typeface="Arial" charset="0"/>
                        </a:rPr>
                        <a:t>226    </a:t>
                      </a:r>
                    </a:p>
                  </a:txBody>
                  <a:tcPr marL="41406" marR="41406" marT="20703" marB="20703"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5"/>
                  </a:ext>
                </a:extLst>
              </a:tr>
              <a:tr h="225339">
                <a:tc gridSpan="2">
                  <a:txBody>
                    <a:bodyPr/>
                    <a:lstStyle/>
                    <a:p>
                      <a:pPr algn="ctr"/>
                      <a:r>
                        <a:rPr lang="en-US" sz="1100" b="1">
                          <a:effectLst/>
                          <a:latin typeface="Arial" charset="0"/>
                          <a:ea typeface="Arial" charset="0"/>
                          <a:cs typeface="Arial" charset="0"/>
                        </a:rPr>
                        <a:t>Result Occurrences</a:t>
                      </a:r>
                    </a:p>
                  </a:txBody>
                  <a:tcPr marL="41406" marR="41406" marT="20703" marB="20703"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409271">
                <a:tc>
                  <a:txBody>
                    <a:bodyPr/>
                    <a:lstStyle/>
                    <a:p>
                      <a:pPr algn="r"/>
                      <a:r>
                        <a:rPr lang="is-IS" sz="1100">
                          <a:latin typeface="Arial" charset="0"/>
                          <a:ea typeface="Arial" charset="0"/>
                          <a:cs typeface="Arial" charset="0"/>
                        </a:rPr>
                        <a:t>0    </a:t>
                      </a:r>
                    </a:p>
                  </a:txBody>
                  <a:tcPr marL="41406" marR="41406" marT="20703" marB="20703"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7"/>
                  </a:ext>
                </a:extLst>
              </a:tr>
              <a:tr h="285429">
                <a:tc>
                  <a:txBody>
                    <a:bodyPr/>
                    <a:lstStyle/>
                    <a:p>
                      <a:pPr algn="r"/>
                      <a:r>
                        <a:rPr lang="is-IS" sz="1100" b="1" dirty="0">
                          <a:solidFill>
                            <a:srgbClr val="FF0000"/>
                          </a:solidFill>
                          <a:latin typeface="Arial" charset="0"/>
                          <a:ea typeface="Arial" charset="0"/>
                          <a:cs typeface="Arial" charset="0"/>
                        </a:rPr>
                        <a:t>175    </a:t>
                      </a:r>
                    </a:p>
                  </a:txBody>
                  <a:tcPr marL="41406" marR="41406" marT="20703" marB="20703"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8"/>
                  </a:ext>
                </a:extLst>
              </a:tr>
              <a:tr h="225339">
                <a:tc>
                  <a:txBody>
                    <a:bodyPr/>
                    <a:lstStyle/>
                    <a:p>
                      <a:pPr algn="r"/>
                      <a:r>
                        <a:rPr lang="is-IS" sz="1100">
                          <a:latin typeface="Arial" charset="0"/>
                          <a:ea typeface="Arial" charset="0"/>
                          <a:cs typeface="Arial" charset="0"/>
                        </a:rPr>
                        <a:t>0    </a:t>
                      </a:r>
                    </a:p>
                  </a:txBody>
                  <a:tcPr marL="41406" marR="41406" marT="20703" marB="20703"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1406" marR="41406" marT="20703" marB="20703"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36700921"/>
              </p:ext>
            </p:extLst>
          </p:nvPr>
        </p:nvGraphicFramePr>
        <p:xfrm>
          <a:off x="6913420" y="2270257"/>
          <a:ext cx="2138380" cy="3150961"/>
        </p:xfrm>
        <a:graphic>
          <a:graphicData uri="http://schemas.openxmlformats.org/drawingml/2006/table">
            <a:tbl>
              <a:tblPr/>
              <a:tblGrid>
                <a:gridCol w="1069190">
                  <a:extLst>
                    <a:ext uri="{9D8B030D-6E8A-4147-A177-3AD203B41FA5}">
                      <a16:colId xmlns:a16="http://schemas.microsoft.com/office/drawing/2014/main" val="20000"/>
                    </a:ext>
                  </a:extLst>
                </a:gridCol>
                <a:gridCol w="1069190">
                  <a:extLst>
                    <a:ext uri="{9D8B030D-6E8A-4147-A177-3AD203B41FA5}">
                      <a16:colId xmlns:a16="http://schemas.microsoft.com/office/drawing/2014/main" val="20001"/>
                    </a:ext>
                  </a:extLst>
                </a:gridCol>
              </a:tblGrid>
              <a:tr h="227251">
                <a:tc gridSpan="2">
                  <a:txBody>
                    <a:bodyPr/>
                    <a:lstStyle/>
                    <a:p>
                      <a:pPr algn="ctr"/>
                      <a:r>
                        <a:rPr lang="en-US" sz="1100" b="1" dirty="0">
                          <a:effectLst/>
                          <a:latin typeface="Arial" charset="0"/>
                          <a:ea typeface="Arial" charset="0"/>
                          <a:cs typeface="Arial" charset="0"/>
                        </a:rPr>
                        <a:t>Scan Information</a:t>
                      </a:r>
                    </a:p>
                  </a:txBody>
                  <a:tcPr marL="40458" marR="40458" marT="20229" marB="2022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7251">
                <a:tc>
                  <a:txBody>
                    <a:bodyPr/>
                    <a:lstStyle/>
                    <a:p>
                      <a:pPr algn="r"/>
                      <a:r>
                        <a:rPr lang="is-IS" sz="1100">
                          <a:latin typeface="Arial" charset="0"/>
                          <a:ea typeface="Arial" charset="0"/>
                          <a:cs typeface="Arial" charset="0"/>
                        </a:rPr>
                        <a:t>1    </a:t>
                      </a:r>
                    </a:p>
                  </a:txBody>
                  <a:tcPr marL="40458" marR="40458" marT="20229" marB="2022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1"/>
                  </a:ext>
                </a:extLst>
              </a:tr>
              <a:tr h="286812">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458" marR="40458" marT="20229" marB="2022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2"/>
                  </a:ext>
                </a:extLst>
              </a:tr>
              <a:tr h="413528">
                <a:tc>
                  <a:txBody>
                    <a:bodyPr/>
                    <a:lstStyle/>
                    <a:p>
                      <a:pPr algn="r"/>
                      <a:r>
                        <a:rPr lang="pt-BR" sz="1100" dirty="0">
                          <a:latin typeface="Arial" charset="0"/>
                          <a:ea typeface="Arial" charset="0"/>
                          <a:cs typeface="Arial" charset="0"/>
                        </a:rPr>
                        <a:t>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458" marR="40458" marT="20229" marB="2022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3"/>
                  </a:ext>
                </a:extLst>
              </a:tr>
              <a:tr h="286812">
                <a:tc>
                  <a:txBody>
                    <a:bodyPr/>
                    <a:lstStyle/>
                    <a:p>
                      <a:pPr algn="r"/>
                      <a:r>
                        <a:rPr lang="is-IS" sz="1100">
                          <a:latin typeface="Arial" charset="0"/>
                          <a:ea typeface="Arial" charset="0"/>
                          <a:cs typeface="Arial" charset="0"/>
                        </a:rPr>
                        <a:t>262.09 KB    </a:t>
                      </a:r>
                    </a:p>
                  </a:txBody>
                  <a:tcPr marL="40458" marR="40458" marT="20229" marB="20229"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4"/>
                  </a:ext>
                </a:extLst>
              </a:tr>
              <a:tr h="592255">
                <a:tc>
                  <a:txBody>
                    <a:bodyPr/>
                    <a:lstStyle/>
                    <a:p>
                      <a:pPr algn="r"/>
                      <a:r>
                        <a:rPr lang="is-IS" sz="1100">
                          <a:latin typeface="Arial" charset="0"/>
                          <a:ea typeface="Arial" charset="0"/>
                          <a:cs typeface="Arial" charset="0"/>
                        </a:rPr>
                        <a:t>226    </a:t>
                      </a:r>
                    </a:p>
                  </a:txBody>
                  <a:tcPr marL="40458" marR="40458" marT="20229" marB="2022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5"/>
                  </a:ext>
                </a:extLst>
              </a:tr>
              <a:tr h="227251">
                <a:tc gridSpan="2">
                  <a:txBody>
                    <a:bodyPr/>
                    <a:lstStyle/>
                    <a:p>
                      <a:pPr algn="ctr"/>
                      <a:r>
                        <a:rPr lang="en-US" sz="1100" b="1">
                          <a:effectLst/>
                          <a:latin typeface="Arial" charset="0"/>
                          <a:ea typeface="Arial" charset="0"/>
                          <a:cs typeface="Arial" charset="0"/>
                        </a:rPr>
                        <a:t>Result Occurrences</a:t>
                      </a:r>
                    </a:p>
                  </a:txBody>
                  <a:tcPr marL="40458" marR="40458" marT="20229" marB="2022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6812">
                <a:tc>
                  <a:txBody>
                    <a:bodyPr/>
                    <a:lstStyle/>
                    <a:p>
                      <a:pPr algn="r"/>
                      <a:r>
                        <a:rPr lang="is-IS" sz="1100">
                          <a:latin typeface="Arial" charset="0"/>
                          <a:ea typeface="Arial" charset="0"/>
                          <a:cs typeface="Arial" charset="0"/>
                        </a:rPr>
                        <a:t>4    </a:t>
                      </a:r>
                    </a:p>
                  </a:txBody>
                  <a:tcPr marL="40458" marR="40458" marT="20229" marB="2022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7"/>
                  </a:ext>
                </a:extLst>
              </a:tr>
              <a:tr h="286812">
                <a:tc>
                  <a:txBody>
                    <a:bodyPr/>
                    <a:lstStyle/>
                    <a:p>
                      <a:pPr algn="r"/>
                      <a:r>
                        <a:rPr lang="is-IS" sz="1100" b="1" dirty="0">
                          <a:solidFill>
                            <a:srgbClr val="FF0000"/>
                          </a:solidFill>
                          <a:latin typeface="Arial" charset="0"/>
                          <a:ea typeface="Arial" charset="0"/>
                          <a:cs typeface="Arial" charset="0"/>
                        </a:rPr>
                        <a:t>154    </a:t>
                      </a:r>
                    </a:p>
                  </a:txBody>
                  <a:tcPr marL="40458" marR="40458" marT="20229" marB="2022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8"/>
                  </a:ext>
                </a:extLst>
              </a:tr>
              <a:tr h="227251">
                <a:tc>
                  <a:txBody>
                    <a:bodyPr/>
                    <a:lstStyle/>
                    <a:p>
                      <a:pPr algn="r"/>
                      <a:r>
                        <a:rPr lang="is-IS" sz="1100">
                          <a:latin typeface="Arial" charset="0"/>
                          <a:ea typeface="Arial" charset="0"/>
                          <a:cs typeface="Arial" charset="0"/>
                        </a:rPr>
                        <a:t>0    </a:t>
                      </a:r>
                    </a:p>
                  </a:txBody>
                  <a:tcPr marL="40458" marR="40458" marT="20229" marB="2022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458" marR="40458" marT="20229" marB="2022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67496914"/>
              </p:ext>
            </p:extLst>
          </p:nvPr>
        </p:nvGraphicFramePr>
        <p:xfrm>
          <a:off x="2837239" y="2258892"/>
          <a:ext cx="2146662" cy="3154843"/>
        </p:xfrm>
        <a:graphic>
          <a:graphicData uri="http://schemas.openxmlformats.org/drawingml/2006/table">
            <a:tbl>
              <a:tblPr/>
              <a:tblGrid>
                <a:gridCol w="1073331">
                  <a:extLst>
                    <a:ext uri="{9D8B030D-6E8A-4147-A177-3AD203B41FA5}">
                      <a16:colId xmlns:a16="http://schemas.microsoft.com/office/drawing/2014/main" val="20000"/>
                    </a:ext>
                  </a:extLst>
                </a:gridCol>
                <a:gridCol w="1073331">
                  <a:extLst>
                    <a:ext uri="{9D8B030D-6E8A-4147-A177-3AD203B41FA5}">
                      <a16:colId xmlns:a16="http://schemas.microsoft.com/office/drawing/2014/main" val="20001"/>
                    </a:ext>
                  </a:extLst>
                </a:gridCol>
              </a:tblGrid>
              <a:tr h="225340">
                <a:tc gridSpan="2">
                  <a:txBody>
                    <a:bodyPr/>
                    <a:lstStyle/>
                    <a:p>
                      <a:pPr algn="ctr"/>
                      <a:r>
                        <a:rPr lang="en-US" sz="1100" b="1">
                          <a:effectLst/>
                          <a:latin typeface="Arial" charset="0"/>
                          <a:ea typeface="Arial" charset="0"/>
                          <a:cs typeface="Arial" charset="0"/>
                        </a:rPr>
                        <a:t>Scan Information</a:t>
                      </a:r>
                    </a:p>
                  </a:txBody>
                  <a:tcPr marL="41406" marR="41406" marT="20705" marB="2070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5340">
                <a:tc>
                  <a:txBody>
                    <a:bodyPr/>
                    <a:lstStyle/>
                    <a:p>
                      <a:pPr algn="r"/>
                      <a:r>
                        <a:rPr lang="is-IS" sz="1100">
                          <a:latin typeface="Arial" charset="0"/>
                          <a:ea typeface="Arial" charset="0"/>
                          <a:cs typeface="Arial" charset="0"/>
                        </a:rPr>
                        <a:t>1    </a:t>
                      </a:r>
                    </a:p>
                  </a:txBody>
                  <a:tcPr marL="41406" marR="41406" marT="20705" marB="20705"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1"/>
                  </a:ext>
                </a:extLst>
              </a:tr>
              <a:tr h="289843">
                <a:tc>
                  <a:txBody>
                    <a:bodyPr/>
                    <a:lstStyle/>
                    <a:p>
                      <a:pPr algn="r"/>
                      <a:r>
                        <a:rPr lang="pt-BR" sz="1100">
                          <a:latin typeface="Arial" charset="0"/>
                          <a:ea typeface="Arial" charset="0"/>
                          <a:cs typeface="Arial" charset="0"/>
                        </a:rPr>
                        <a:t>4 seconds    </a:t>
                      </a:r>
                    </a:p>
                  </a:txBody>
                  <a:tcPr marL="41406" marR="41406" marT="20705" marB="20705"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2"/>
                  </a:ext>
                </a:extLst>
              </a:tr>
              <a:tr h="414059">
                <a:tc>
                  <a:txBody>
                    <a:bodyPr/>
                    <a:lstStyle/>
                    <a:p>
                      <a:pPr algn="r"/>
                      <a:r>
                        <a:rPr lang="pt-BR" sz="1100">
                          <a:latin typeface="Arial" charset="0"/>
                          <a:ea typeface="Arial" charset="0"/>
                          <a:cs typeface="Arial" charset="0"/>
                        </a:rPr>
                        <a:t>4 seconds    </a:t>
                      </a:r>
                    </a:p>
                  </a:txBody>
                  <a:tcPr marL="41406" marR="41406" marT="20705" marB="20705"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3"/>
                  </a:ext>
                </a:extLst>
              </a:tr>
              <a:tr h="289843">
                <a:tc>
                  <a:txBody>
                    <a:bodyPr/>
                    <a:lstStyle/>
                    <a:p>
                      <a:pPr algn="r"/>
                      <a:r>
                        <a:rPr lang="is-IS" sz="1100" dirty="0">
                          <a:latin typeface="Arial" charset="0"/>
                          <a:ea typeface="Arial" charset="0"/>
                          <a:cs typeface="Arial" charset="0"/>
                        </a:rPr>
                        <a:t>262.09 KB    </a:t>
                      </a:r>
                    </a:p>
                  </a:txBody>
                  <a:tcPr marL="41406" marR="41406" marT="20705" marB="20705"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4"/>
                  </a:ext>
                </a:extLst>
              </a:tr>
              <a:tr h="593205">
                <a:tc>
                  <a:txBody>
                    <a:bodyPr/>
                    <a:lstStyle/>
                    <a:p>
                      <a:pPr algn="r"/>
                      <a:r>
                        <a:rPr lang="is-IS" sz="1100">
                          <a:latin typeface="Arial" charset="0"/>
                          <a:ea typeface="Arial" charset="0"/>
                          <a:cs typeface="Arial" charset="0"/>
                        </a:rPr>
                        <a:t>226    </a:t>
                      </a:r>
                    </a:p>
                  </a:txBody>
                  <a:tcPr marL="41406" marR="41406" marT="20705" marB="20705"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5"/>
                  </a:ext>
                </a:extLst>
              </a:tr>
              <a:tr h="225340">
                <a:tc gridSpan="2">
                  <a:txBody>
                    <a:bodyPr/>
                    <a:lstStyle/>
                    <a:p>
                      <a:pPr algn="ctr"/>
                      <a:r>
                        <a:rPr lang="en-US" sz="1100" b="1">
                          <a:effectLst/>
                          <a:latin typeface="Arial" charset="0"/>
                          <a:ea typeface="Arial" charset="0"/>
                          <a:cs typeface="Arial" charset="0"/>
                        </a:rPr>
                        <a:t>Result Occurrences</a:t>
                      </a:r>
                    </a:p>
                  </a:txBody>
                  <a:tcPr marL="41406" marR="41406" marT="20705" marB="20705"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9843">
                <a:tc>
                  <a:txBody>
                    <a:bodyPr/>
                    <a:lstStyle/>
                    <a:p>
                      <a:pPr algn="r"/>
                      <a:r>
                        <a:rPr lang="is-IS" sz="1100">
                          <a:latin typeface="Arial" charset="0"/>
                          <a:ea typeface="Arial" charset="0"/>
                          <a:cs typeface="Arial" charset="0"/>
                        </a:rPr>
                        <a:t>18    </a:t>
                      </a:r>
                    </a:p>
                  </a:txBody>
                  <a:tcPr marL="41406" marR="41406" marT="20705" marB="20705"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7"/>
                  </a:ext>
                </a:extLst>
              </a:tr>
              <a:tr h="289843">
                <a:tc>
                  <a:txBody>
                    <a:bodyPr/>
                    <a:lstStyle/>
                    <a:p>
                      <a:pPr algn="r"/>
                      <a:r>
                        <a:rPr lang="is-IS" sz="1100" b="1" dirty="0">
                          <a:solidFill>
                            <a:srgbClr val="FF0000"/>
                          </a:solidFill>
                          <a:latin typeface="Arial" charset="0"/>
                          <a:ea typeface="Arial" charset="0"/>
                          <a:cs typeface="Arial" charset="0"/>
                        </a:rPr>
                        <a:t>19</a:t>
                      </a:r>
                      <a:r>
                        <a:rPr lang="is-IS" sz="1100" dirty="0">
                          <a:latin typeface="Arial" charset="0"/>
                          <a:ea typeface="Arial" charset="0"/>
                          <a:cs typeface="Arial" charset="0"/>
                        </a:rPr>
                        <a:t>    </a:t>
                      </a:r>
                    </a:p>
                  </a:txBody>
                  <a:tcPr marL="41406" marR="41406" marT="20705" marB="20705"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8"/>
                  </a:ext>
                </a:extLst>
              </a:tr>
              <a:tr h="225340">
                <a:tc>
                  <a:txBody>
                    <a:bodyPr/>
                    <a:lstStyle/>
                    <a:p>
                      <a:pPr algn="r"/>
                      <a:r>
                        <a:rPr lang="is-IS" sz="1100">
                          <a:latin typeface="Arial" charset="0"/>
                          <a:ea typeface="Arial" charset="0"/>
                          <a:cs typeface="Arial" charset="0"/>
                        </a:rPr>
                        <a:t>0    </a:t>
                      </a:r>
                    </a:p>
                  </a:txBody>
                  <a:tcPr marL="41406" marR="41406" marT="20705" marB="20705"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1406" marR="41406" marT="20705" marB="20705"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sp>
        <p:nvSpPr>
          <p:cNvPr id="13" name="TextBox 12"/>
          <p:cNvSpPr txBox="1"/>
          <p:nvPr/>
        </p:nvSpPr>
        <p:spPr>
          <a:xfrm>
            <a:off x="1006585" y="5772690"/>
            <a:ext cx="7077542" cy="369332"/>
          </a:xfrm>
          <a:prstGeom prst="rect">
            <a:avLst/>
          </a:prstGeom>
          <a:noFill/>
        </p:spPr>
        <p:txBody>
          <a:bodyPr wrap="square" rtlCol="0">
            <a:spAutoFit/>
          </a:bodyPr>
          <a:lstStyle/>
          <a:p>
            <a:pPr algn="ctr"/>
            <a:r>
              <a:rPr lang="en-US" b="1" i="1" dirty="0">
                <a:latin typeface="Arial" charset="0"/>
                <a:ea typeface="Arial" charset="0"/>
                <a:cs typeface="Arial" charset="0"/>
              </a:rPr>
              <a:t>ADA.GOV Scan completed 2/17/2017</a:t>
            </a:r>
            <a:endParaRPr lang="en-US" b="1" dirty="0">
              <a:latin typeface="Arial" charset="0"/>
              <a:ea typeface="Arial" charset="0"/>
              <a:cs typeface="Arial"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21"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Homepage Audit	</a:t>
            </a:r>
          </a:p>
        </p:txBody>
      </p:sp>
      <p:sp>
        <p:nvSpPr>
          <p:cNvPr id="14" name="TextBox 13"/>
          <p:cNvSpPr txBox="1"/>
          <p:nvPr/>
        </p:nvSpPr>
        <p:spPr>
          <a:xfrm>
            <a:off x="768162"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5" name="TextBox 14"/>
          <p:cNvSpPr txBox="1"/>
          <p:nvPr/>
        </p:nvSpPr>
        <p:spPr>
          <a:xfrm>
            <a:off x="2910827"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16" name="TextBox 15"/>
          <p:cNvSpPr txBox="1"/>
          <p:nvPr/>
        </p:nvSpPr>
        <p:spPr>
          <a:xfrm>
            <a:off x="4789915"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17" name="TextBox 16"/>
          <p:cNvSpPr txBox="1"/>
          <p:nvPr/>
        </p:nvSpPr>
        <p:spPr>
          <a:xfrm>
            <a:off x="6915398"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18" name="Straight Connector 17"/>
          <p:cNvCxnSpPr/>
          <p:nvPr/>
        </p:nvCxnSpPr>
        <p:spPr>
          <a:xfrm>
            <a:off x="2832404"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54755"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39238"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37921"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32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059762835"/>
              </p:ext>
            </p:extLst>
          </p:nvPr>
        </p:nvGraphicFramePr>
        <p:xfrm>
          <a:off x="610034" y="2260902"/>
          <a:ext cx="2316668" cy="3303457"/>
        </p:xfrm>
        <a:graphic>
          <a:graphicData uri="http://schemas.openxmlformats.org/drawingml/2006/table">
            <a:tbl>
              <a:tblPr/>
              <a:tblGrid>
                <a:gridCol w="1158334">
                  <a:extLst>
                    <a:ext uri="{9D8B030D-6E8A-4147-A177-3AD203B41FA5}">
                      <a16:colId xmlns:a16="http://schemas.microsoft.com/office/drawing/2014/main" val="20000"/>
                    </a:ext>
                  </a:extLst>
                </a:gridCol>
                <a:gridCol w="1158334">
                  <a:extLst>
                    <a:ext uri="{9D8B030D-6E8A-4147-A177-3AD203B41FA5}">
                      <a16:colId xmlns:a16="http://schemas.microsoft.com/office/drawing/2014/main" val="20001"/>
                    </a:ext>
                  </a:extLst>
                </a:gridCol>
              </a:tblGrid>
              <a:tr h="258141">
                <a:tc gridSpan="2">
                  <a:txBody>
                    <a:bodyPr/>
                    <a:lstStyle/>
                    <a:p>
                      <a:pPr algn="ctr"/>
                      <a:r>
                        <a:rPr lang="en-US" sz="1100" b="1">
                          <a:effectLst/>
                          <a:latin typeface="Arial" charset="0"/>
                          <a:ea typeface="Arial" charset="0"/>
                          <a:cs typeface="Arial" charset="0"/>
                        </a:rPr>
                        <a:t>Scan Information</a:t>
                      </a:r>
                    </a:p>
                  </a:txBody>
                  <a:tcPr marL="64755" marR="64755" marT="32378" marB="323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58141">
                <a:tc>
                  <a:txBody>
                    <a:bodyPr/>
                    <a:lstStyle/>
                    <a:p>
                      <a:pPr algn="r"/>
                      <a:r>
                        <a:rPr lang="is-IS" sz="1100">
                          <a:latin typeface="Arial" charset="0"/>
                          <a:ea typeface="Arial" charset="0"/>
                          <a:cs typeface="Arial" charset="0"/>
                        </a:rPr>
                        <a:t>1    </a:t>
                      </a:r>
                    </a:p>
                  </a:txBody>
                  <a:tcPr marL="64755" marR="64755" marT="32378" marB="32378"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1"/>
                  </a:ext>
                </a:extLst>
              </a:tr>
              <a:tr h="258141">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4755" marR="64755" marT="32378" marB="32378"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2"/>
                  </a:ext>
                </a:extLst>
              </a:tr>
              <a:tr h="451525">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4755" marR="64755" marT="32378" marB="32378"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3"/>
                  </a:ext>
                </a:extLst>
              </a:tr>
              <a:tr h="258141">
                <a:tc>
                  <a:txBody>
                    <a:bodyPr/>
                    <a:lstStyle/>
                    <a:p>
                      <a:pPr algn="r"/>
                      <a:r>
                        <a:rPr lang="is-IS" sz="1100" dirty="0">
                          <a:latin typeface="Arial" charset="0"/>
                          <a:ea typeface="Arial" charset="0"/>
                          <a:cs typeface="Arial" charset="0"/>
                        </a:rPr>
                        <a:t>423.47 KB    </a:t>
                      </a:r>
                    </a:p>
                  </a:txBody>
                  <a:tcPr marL="64755" marR="64755" marT="32378" marB="32378"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4"/>
                  </a:ext>
                </a:extLst>
              </a:tr>
              <a:tr h="644909">
                <a:tc>
                  <a:txBody>
                    <a:bodyPr/>
                    <a:lstStyle/>
                    <a:p>
                      <a:pPr algn="r"/>
                      <a:r>
                        <a:rPr lang="is-IS" sz="1100" dirty="0">
                          <a:latin typeface="Arial" charset="0"/>
                          <a:ea typeface="Arial" charset="0"/>
                          <a:cs typeface="Arial" charset="0"/>
                        </a:rPr>
                        <a:t>226    </a:t>
                      </a:r>
                    </a:p>
                  </a:txBody>
                  <a:tcPr marL="64755" marR="64755" marT="32378" marB="32378"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5"/>
                  </a:ext>
                </a:extLst>
              </a:tr>
              <a:tr h="258141">
                <a:tc gridSpan="2">
                  <a:txBody>
                    <a:bodyPr/>
                    <a:lstStyle/>
                    <a:p>
                      <a:pPr algn="ctr"/>
                      <a:r>
                        <a:rPr lang="en-US" sz="1100" b="1" dirty="0">
                          <a:effectLst/>
                          <a:latin typeface="Arial" charset="0"/>
                          <a:ea typeface="Arial" charset="0"/>
                          <a:cs typeface="Arial" charset="0"/>
                        </a:rPr>
                        <a:t>Result Occurrences</a:t>
                      </a:r>
                    </a:p>
                  </a:txBody>
                  <a:tcPr marL="64755" marR="64755" marT="32378" marB="3237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58141">
                <a:tc>
                  <a:txBody>
                    <a:bodyPr/>
                    <a:lstStyle/>
                    <a:p>
                      <a:pPr algn="r"/>
                      <a:r>
                        <a:rPr lang="is-IS" sz="1100" dirty="0">
                          <a:latin typeface="Arial" charset="0"/>
                          <a:ea typeface="Arial" charset="0"/>
                          <a:cs typeface="Arial" charset="0"/>
                        </a:rPr>
                        <a:t>86   </a:t>
                      </a:r>
                    </a:p>
                  </a:txBody>
                  <a:tcPr marL="64755" marR="64755" marT="32378" marB="3237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7"/>
                  </a:ext>
                </a:extLst>
              </a:tr>
              <a:tr h="258141">
                <a:tc>
                  <a:txBody>
                    <a:bodyPr/>
                    <a:lstStyle/>
                    <a:p>
                      <a:pPr algn="r"/>
                      <a:r>
                        <a:rPr lang="is-IS" sz="1100" b="1" dirty="0">
                          <a:solidFill>
                            <a:srgbClr val="FF0000"/>
                          </a:solidFill>
                          <a:latin typeface="Arial" charset="0"/>
                          <a:ea typeface="Arial" charset="0"/>
                          <a:cs typeface="Arial" charset="0"/>
                        </a:rPr>
                        <a:t>868   </a:t>
                      </a:r>
                    </a:p>
                  </a:txBody>
                  <a:tcPr marL="64755" marR="64755" marT="32378" marB="3237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8"/>
                  </a:ext>
                </a:extLst>
              </a:tr>
              <a:tr h="258141">
                <a:tc>
                  <a:txBody>
                    <a:bodyPr/>
                    <a:lstStyle/>
                    <a:p>
                      <a:pPr algn="r"/>
                      <a:r>
                        <a:rPr lang="is-IS" sz="1100" dirty="0">
                          <a:latin typeface="Arial" charset="0"/>
                          <a:ea typeface="Arial" charset="0"/>
                          <a:cs typeface="Arial" charset="0"/>
                        </a:rPr>
                        <a:t>215   </a:t>
                      </a:r>
                    </a:p>
                  </a:txBody>
                  <a:tcPr marL="64755" marR="64755" marT="32378" marB="3237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64755" marR="64755" marT="32378" marB="3237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440436"/>
              </p:ext>
            </p:extLst>
          </p:nvPr>
        </p:nvGraphicFramePr>
        <p:xfrm>
          <a:off x="4819353" y="2288268"/>
          <a:ext cx="2212266" cy="3332256"/>
        </p:xfrm>
        <a:graphic>
          <a:graphicData uri="http://schemas.openxmlformats.org/drawingml/2006/table">
            <a:tbl>
              <a:tblPr/>
              <a:tblGrid>
                <a:gridCol w="1106133">
                  <a:extLst>
                    <a:ext uri="{9D8B030D-6E8A-4147-A177-3AD203B41FA5}">
                      <a16:colId xmlns:a16="http://schemas.microsoft.com/office/drawing/2014/main" val="20000"/>
                    </a:ext>
                  </a:extLst>
                </a:gridCol>
                <a:gridCol w="1106133">
                  <a:extLst>
                    <a:ext uri="{9D8B030D-6E8A-4147-A177-3AD203B41FA5}">
                      <a16:colId xmlns:a16="http://schemas.microsoft.com/office/drawing/2014/main" val="20001"/>
                    </a:ext>
                  </a:extLst>
                </a:gridCol>
              </a:tblGrid>
              <a:tr h="236918">
                <a:tc gridSpan="2">
                  <a:txBody>
                    <a:bodyPr/>
                    <a:lstStyle/>
                    <a:p>
                      <a:pPr algn="ctr"/>
                      <a:r>
                        <a:rPr lang="en-US" sz="1100" b="1" dirty="0">
                          <a:effectLst/>
                          <a:latin typeface="Arial" charset="0"/>
                          <a:ea typeface="Arial" charset="0"/>
                          <a:cs typeface="Arial" charset="0"/>
                        </a:rPr>
                        <a:t>Scan Information</a:t>
                      </a:r>
                    </a:p>
                  </a:txBody>
                  <a:tcPr marL="43534" marR="43534" marT="21767" marB="2176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6918">
                <a:tc>
                  <a:txBody>
                    <a:bodyPr/>
                    <a:lstStyle/>
                    <a:p>
                      <a:pPr algn="r"/>
                      <a:r>
                        <a:rPr lang="is-IS" sz="1100">
                          <a:latin typeface="Arial" charset="0"/>
                          <a:ea typeface="Arial" charset="0"/>
                          <a:cs typeface="Arial" charset="0"/>
                        </a:rPr>
                        <a:t>1    </a:t>
                      </a:r>
                    </a:p>
                  </a:txBody>
                  <a:tcPr marL="43534" marR="43534" marT="21767" marB="21767"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1"/>
                  </a:ext>
                </a:extLst>
              </a:tr>
              <a:tr h="300097">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3534" marR="43534" marT="21767" marB="21767"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2"/>
                  </a:ext>
                </a:extLst>
              </a:tr>
              <a:tr h="430303">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3534" marR="43534" marT="21767" marB="21767"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3"/>
                  </a:ext>
                </a:extLst>
              </a:tr>
              <a:tr h="300097">
                <a:tc>
                  <a:txBody>
                    <a:bodyPr/>
                    <a:lstStyle/>
                    <a:p>
                      <a:pPr algn="r"/>
                      <a:r>
                        <a:rPr lang="is-IS" sz="1100" dirty="0">
                          <a:latin typeface="Arial" charset="0"/>
                          <a:ea typeface="Arial" charset="0"/>
                          <a:cs typeface="Arial" charset="0"/>
                        </a:rPr>
                        <a:t>423.47 KB    </a:t>
                      </a:r>
                    </a:p>
                  </a:txBody>
                  <a:tcPr marL="43534" marR="43534" marT="21767" marB="21767"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4"/>
                  </a:ext>
                </a:extLst>
              </a:tr>
              <a:tr h="623687">
                <a:tc>
                  <a:txBody>
                    <a:bodyPr/>
                    <a:lstStyle/>
                    <a:p>
                      <a:pPr algn="r"/>
                      <a:r>
                        <a:rPr lang="is-IS" sz="1100">
                          <a:latin typeface="Arial" charset="0"/>
                          <a:ea typeface="Arial" charset="0"/>
                          <a:cs typeface="Arial" charset="0"/>
                        </a:rPr>
                        <a:t>226    </a:t>
                      </a:r>
                    </a:p>
                  </a:txBody>
                  <a:tcPr marL="43534" marR="43534" marT="21767" marB="21767"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5"/>
                  </a:ext>
                </a:extLst>
              </a:tr>
              <a:tr h="236918">
                <a:tc gridSpan="2">
                  <a:txBody>
                    <a:bodyPr/>
                    <a:lstStyle/>
                    <a:p>
                      <a:pPr algn="ctr"/>
                      <a:r>
                        <a:rPr lang="en-US" sz="1100" b="1">
                          <a:effectLst/>
                          <a:latin typeface="Arial" charset="0"/>
                          <a:ea typeface="Arial" charset="0"/>
                          <a:cs typeface="Arial" charset="0"/>
                        </a:rPr>
                        <a:t>Result Occurrences</a:t>
                      </a:r>
                    </a:p>
                  </a:txBody>
                  <a:tcPr marL="43534" marR="43534" marT="21767" marB="2176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430303">
                <a:tc>
                  <a:txBody>
                    <a:bodyPr/>
                    <a:lstStyle/>
                    <a:p>
                      <a:pPr algn="r"/>
                      <a:r>
                        <a:rPr lang="is-IS" sz="1100">
                          <a:latin typeface="Arial" charset="0"/>
                          <a:ea typeface="Arial" charset="0"/>
                          <a:cs typeface="Arial" charset="0"/>
                        </a:rPr>
                        <a:t>0    </a:t>
                      </a:r>
                    </a:p>
                  </a:txBody>
                  <a:tcPr marL="43534" marR="43534" marT="21767" marB="21767"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7"/>
                  </a:ext>
                </a:extLst>
              </a:tr>
              <a:tr h="300097">
                <a:tc>
                  <a:txBody>
                    <a:bodyPr/>
                    <a:lstStyle/>
                    <a:p>
                      <a:pPr algn="r"/>
                      <a:r>
                        <a:rPr lang="is-IS" sz="1100" b="1" dirty="0">
                          <a:solidFill>
                            <a:srgbClr val="FF0000"/>
                          </a:solidFill>
                          <a:latin typeface="Arial" charset="0"/>
                          <a:ea typeface="Arial" charset="0"/>
                          <a:cs typeface="Arial" charset="0"/>
                        </a:rPr>
                        <a:t>272    </a:t>
                      </a:r>
                    </a:p>
                  </a:txBody>
                  <a:tcPr marL="43534" marR="43534" marT="21767" marB="21767"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8"/>
                  </a:ext>
                </a:extLst>
              </a:tr>
              <a:tr h="236918">
                <a:tc>
                  <a:txBody>
                    <a:bodyPr/>
                    <a:lstStyle/>
                    <a:p>
                      <a:pPr algn="r"/>
                      <a:r>
                        <a:rPr lang="is-IS" sz="1100" dirty="0">
                          <a:latin typeface="Arial" charset="0"/>
                          <a:ea typeface="Arial" charset="0"/>
                          <a:cs typeface="Arial" charset="0"/>
                        </a:rPr>
                        <a:t>2    </a:t>
                      </a:r>
                    </a:p>
                  </a:txBody>
                  <a:tcPr marL="43534" marR="43534" marT="21767" marB="21767"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3534" marR="43534" marT="21767" marB="21767"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8430690"/>
              </p:ext>
            </p:extLst>
          </p:nvPr>
        </p:nvGraphicFramePr>
        <p:xfrm>
          <a:off x="7010403" y="2312652"/>
          <a:ext cx="2114326" cy="3295656"/>
        </p:xfrm>
        <a:graphic>
          <a:graphicData uri="http://schemas.openxmlformats.org/drawingml/2006/table">
            <a:tbl>
              <a:tblPr/>
              <a:tblGrid>
                <a:gridCol w="1057163">
                  <a:extLst>
                    <a:ext uri="{9D8B030D-6E8A-4147-A177-3AD203B41FA5}">
                      <a16:colId xmlns:a16="http://schemas.microsoft.com/office/drawing/2014/main" val="20000"/>
                    </a:ext>
                  </a:extLst>
                </a:gridCol>
                <a:gridCol w="1057163">
                  <a:extLst>
                    <a:ext uri="{9D8B030D-6E8A-4147-A177-3AD203B41FA5}">
                      <a16:colId xmlns:a16="http://schemas.microsoft.com/office/drawing/2014/main" val="20001"/>
                    </a:ext>
                  </a:extLst>
                </a:gridCol>
              </a:tblGrid>
              <a:tr h="238929">
                <a:tc gridSpan="2">
                  <a:txBody>
                    <a:bodyPr/>
                    <a:lstStyle/>
                    <a:p>
                      <a:pPr algn="ctr"/>
                      <a:r>
                        <a:rPr lang="en-US" sz="1100" b="1">
                          <a:effectLst/>
                          <a:latin typeface="Arial" charset="0"/>
                          <a:ea typeface="Arial" charset="0"/>
                          <a:cs typeface="Arial" charset="0"/>
                        </a:rPr>
                        <a:t>Scan Information</a:t>
                      </a:r>
                    </a:p>
                  </a:txBody>
                  <a:tcPr marL="42537" marR="42537" marT="21269" marB="2126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8929">
                <a:tc>
                  <a:txBody>
                    <a:bodyPr/>
                    <a:lstStyle/>
                    <a:p>
                      <a:pPr algn="r"/>
                      <a:r>
                        <a:rPr lang="is-IS" sz="1100">
                          <a:latin typeface="Arial" charset="0"/>
                          <a:ea typeface="Arial" charset="0"/>
                          <a:cs typeface="Arial" charset="0"/>
                        </a:rPr>
                        <a:t>1    </a:t>
                      </a:r>
                    </a:p>
                  </a:txBody>
                  <a:tcPr marL="42537" marR="42537" marT="21269" marB="21269"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1"/>
                  </a:ext>
                </a:extLst>
              </a:tr>
              <a:tr h="301551">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2537" marR="42537" marT="21269" marB="21269"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2"/>
                  </a:ext>
                </a:extLst>
              </a:tr>
              <a:tr h="434779">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2537" marR="42537" marT="21269" marB="21269"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3"/>
                  </a:ext>
                </a:extLst>
              </a:tr>
              <a:tr h="301551">
                <a:tc>
                  <a:txBody>
                    <a:bodyPr/>
                    <a:lstStyle/>
                    <a:p>
                      <a:pPr algn="r"/>
                      <a:r>
                        <a:rPr lang="is-IS" sz="1100" dirty="0">
                          <a:latin typeface="Arial" charset="0"/>
                          <a:ea typeface="Arial" charset="0"/>
                          <a:cs typeface="Arial" charset="0"/>
                        </a:rPr>
                        <a:t>423.47KB    </a:t>
                      </a:r>
                    </a:p>
                  </a:txBody>
                  <a:tcPr marL="42537" marR="42537" marT="21269" marB="21269" anchor="ctr">
                    <a:lnL>
                      <a:noFill/>
                    </a:lnL>
                    <a:lnR>
                      <a:noFill/>
                    </a:lnR>
                    <a:lnT>
                      <a:noFill/>
                    </a:lnT>
                    <a:lnB>
                      <a:noFill/>
                    </a:lnB>
                    <a:noFill/>
                  </a:tcPr>
                </a:tc>
                <a:tc>
                  <a:txBody>
                    <a:bodyPr/>
                    <a:lstStyle/>
                    <a:p>
                      <a:pPr algn="l"/>
                      <a:r>
                        <a:rPr lang="en-US" sz="1100" dirty="0">
                          <a:latin typeface="Arial" charset="0"/>
                          <a:ea typeface="Arial" charset="0"/>
                          <a:cs typeface="Arial" charset="0"/>
                        </a:rPr>
                        <a:t>Total scan size</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4"/>
                  </a:ext>
                </a:extLst>
              </a:tr>
              <a:tr h="622690">
                <a:tc>
                  <a:txBody>
                    <a:bodyPr/>
                    <a:lstStyle/>
                    <a:p>
                      <a:pPr algn="r"/>
                      <a:r>
                        <a:rPr lang="is-IS" sz="1100">
                          <a:latin typeface="Arial" charset="0"/>
                          <a:ea typeface="Arial" charset="0"/>
                          <a:cs typeface="Arial" charset="0"/>
                        </a:rPr>
                        <a:t>226    </a:t>
                      </a:r>
                    </a:p>
                  </a:txBody>
                  <a:tcPr marL="42537" marR="42537" marT="21269" marB="21269"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5"/>
                  </a:ext>
                </a:extLst>
              </a:tr>
              <a:tr h="238929">
                <a:tc gridSpan="2">
                  <a:txBody>
                    <a:bodyPr/>
                    <a:lstStyle/>
                    <a:p>
                      <a:pPr algn="ctr"/>
                      <a:r>
                        <a:rPr lang="en-US" sz="1100" b="1">
                          <a:effectLst/>
                          <a:latin typeface="Arial" charset="0"/>
                          <a:ea typeface="Arial" charset="0"/>
                          <a:cs typeface="Arial" charset="0"/>
                        </a:rPr>
                        <a:t>Result Occurrences</a:t>
                      </a:r>
                    </a:p>
                  </a:txBody>
                  <a:tcPr marL="42537" marR="42537" marT="21269" marB="2126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301551">
                <a:tc>
                  <a:txBody>
                    <a:bodyPr/>
                    <a:lstStyle/>
                    <a:p>
                      <a:pPr algn="r"/>
                      <a:r>
                        <a:rPr lang="is-IS" sz="1100">
                          <a:latin typeface="Arial" charset="0"/>
                          <a:ea typeface="Arial" charset="0"/>
                          <a:cs typeface="Arial" charset="0"/>
                        </a:rPr>
                        <a:t>4    </a:t>
                      </a:r>
                    </a:p>
                  </a:txBody>
                  <a:tcPr marL="42537" marR="42537" marT="21269" marB="2126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7"/>
                  </a:ext>
                </a:extLst>
              </a:tr>
              <a:tr h="301551">
                <a:tc>
                  <a:txBody>
                    <a:bodyPr/>
                    <a:lstStyle/>
                    <a:p>
                      <a:pPr algn="r"/>
                      <a:r>
                        <a:rPr lang="is-IS" sz="1100" b="1" dirty="0">
                          <a:solidFill>
                            <a:srgbClr val="FF0000"/>
                          </a:solidFill>
                          <a:latin typeface="Arial" charset="0"/>
                          <a:ea typeface="Arial" charset="0"/>
                          <a:cs typeface="Arial" charset="0"/>
                        </a:rPr>
                        <a:t>232    </a:t>
                      </a:r>
                    </a:p>
                  </a:txBody>
                  <a:tcPr marL="42537" marR="42537" marT="21269" marB="2126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8"/>
                  </a:ext>
                </a:extLst>
              </a:tr>
              <a:tr h="238929">
                <a:tc>
                  <a:txBody>
                    <a:bodyPr/>
                    <a:lstStyle/>
                    <a:p>
                      <a:pPr algn="r"/>
                      <a:r>
                        <a:rPr lang="is-IS" sz="1100">
                          <a:latin typeface="Arial" charset="0"/>
                          <a:ea typeface="Arial" charset="0"/>
                          <a:cs typeface="Arial" charset="0"/>
                        </a:rPr>
                        <a:t>0    </a:t>
                      </a:r>
                    </a:p>
                  </a:txBody>
                  <a:tcPr marL="42537" marR="42537" marT="21269" marB="2126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2537" marR="42537" marT="21269" marB="2126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35494357"/>
              </p:ext>
            </p:extLst>
          </p:nvPr>
        </p:nvGraphicFramePr>
        <p:xfrm>
          <a:off x="2826612" y="2298912"/>
          <a:ext cx="2062970" cy="3299738"/>
        </p:xfrm>
        <a:graphic>
          <a:graphicData uri="http://schemas.openxmlformats.org/drawingml/2006/table">
            <a:tbl>
              <a:tblPr/>
              <a:tblGrid>
                <a:gridCol w="1031485">
                  <a:extLst>
                    <a:ext uri="{9D8B030D-6E8A-4147-A177-3AD203B41FA5}">
                      <a16:colId xmlns:a16="http://schemas.microsoft.com/office/drawing/2014/main" val="20000"/>
                    </a:ext>
                  </a:extLst>
                </a:gridCol>
                <a:gridCol w="1031485">
                  <a:extLst>
                    <a:ext uri="{9D8B030D-6E8A-4147-A177-3AD203B41FA5}">
                      <a16:colId xmlns:a16="http://schemas.microsoft.com/office/drawing/2014/main" val="20001"/>
                    </a:ext>
                  </a:extLst>
                </a:gridCol>
              </a:tblGrid>
              <a:tr h="236920">
                <a:tc gridSpan="2">
                  <a:txBody>
                    <a:bodyPr/>
                    <a:lstStyle/>
                    <a:p>
                      <a:pPr algn="ctr"/>
                      <a:r>
                        <a:rPr lang="en-US" sz="1100" b="1" dirty="0">
                          <a:effectLst/>
                          <a:latin typeface="Arial" charset="0"/>
                          <a:ea typeface="Arial" charset="0"/>
                          <a:cs typeface="Arial" charset="0"/>
                        </a:rPr>
                        <a:t>Scan Information</a:t>
                      </a:r>
                    </a:p>
                  </a:txBody>
                  <a:tcPr marL="43534" marR="43534" marT="21769" marB="2176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6920">
                <a:tc>
                  <a:txBody>
                    <a:bodyPr/>
                    <a:lstStyle/>
                    <a:p>
                      <a:pPr algn="r"/>
                      <a:r>
                        <a:rPr lang="is-IS" sz="1100">
                          <a:latin typeface="Arial" charset="0"/>
                          <a:ea typeface="Arial" charset="0"/>
                          <a:cs typeface="Arial" charset="0"/>
                        </a:rPr>
                        <a:t>1    </a:t>
                      </a:r>
                    </a:p>
                  </a:txBody>
                  <a:tcPr marL="43534" marR="43534" marT="21769" marB="2176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1"/>
                  </a:ext>
                </a:extLst>
              </a:tr>
              <a:tr h="304738">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3534" marR="43534" marT="21769" marB="21769"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2"/>
                  </a:ext>
                </a:extLst>
              </a:tr>
              <a:tr h="435337">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3534" marR="43534" marT="21769" marB="2176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3"/>
                  </a:ext>
                </a:extLst>
              </a:tr>
              <a:tr h="304738">
                <a:tc>
                  <a:txBody>
                    <a:bodyPr/>
                    <a:lstStyle/>
                    <a:p>
                      <a:pPr algn="r"/>
                      <a:r>
                        <a:rPr lang="is-IS" sz="1100" dirty="0">
                          <a:latin typeface="Arial" charset="0"/>
                          <a:ea typeface="Arial" charset="0"/>
                          <a:cs typeface="Arial" charset="0"/>
                        </a:rPr>
                        <a:t>423.47 KB    </a:t>
                      </a:r>
                    </a:p>
                  </a:txBody>
                  <a:tcPr marL="43534" marR="43534" marT="21769" marB="21769"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4"/>
                  </a:ext>
                </a:extLst>
              </a:tr>
              <a:tr h="623689">
                <a:tc>
                  <a:txBody>
                    <a:bodyPr/>
                    <a:lstStyle/>
                    <a:p>
                      <a:pPr algn="r"/>
                      <a:r>
                        <a:rPr lang="is-IS" sz="1100">
                          <a:latin typeface="Arial" charset="0"/>
                          <a:ea typeface="Arial" charset="0"/>
                          <a:cs typeface="Arial" charset="0"/>
                        </a:rPr>
                        <a:t>226    </a:t>
                      </a:r>
                    </a:p>
                  </a:txBody>
                  <a:tcPr marL="43534" marR="43534" marT="21769" marB="2176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5"/>
                  </a:ext>
                </a:extLst>
              </a:tr>
              <a:tr h="236920">
                <a:tc gridSpan="2">
                  <a:txBody>
                    <a:bodyPr/>
                    <a:lstStyle/>
                    <a:p>
                      <a:pPr algn="ctr"/>
                      <a:r>
                        <a:rPr lang="en-US" sz="1100" b="1">
                          <a:effectLst/>
                          <a:latin typeface="Arial" charset="0"/>
                          <a:ea typeface="Arial" charset="0"/>
                          <a:cs typeface="Arial" charset="0"/>
                        </a:rPr>
                        <a:t>Result Occurrences</a:t>
                      </a:r>
                    </a:p>
                  </a:txBody>
                  <a:tcPr marL="43534" marR="43534" marT="21769" marB="2176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304738">
                <a:tc>
                  <a:txBody>
                    <a:bodyPr/>
                    <a:lstStyle/>
                    <a:p>
                      <a:pPr algn="r"/>
                      <a:r>
                        <a:rPr lang="is-IS" sz="1100" dirty="0">
                          <a:latin typeface="Arial" charset="0"/>
                          <a:ea typeface="Arial" charset="0"/>
                          <a:cs typeface="Arial" charset="0"/>
                        </a:rPr>
                        <a:t>42    </a:t>
                      </a:r>
                    </a:p>
                  </a:txBody>
                  <a:tcPr marL="43534" marR="43534" marT="21769" marB="2176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7"/>
                  </a:ext>
                </a:extLst>
              </a:tr>
              <a:tr h="304738">
                <a:tc>
                  <a:txBody>
                    <a:bodyPr/>
                    <a:lstStyle/>
                    <a:p>
                      <a:pPr algn="r"/>
                      <a:r>
                        <a:rPr lang="is-IS" sz="1100" b="1" dirty="0">
                          <a:solidFill>
                            <a:srgbClr val="FF0000"/>
                          </a:solidFill>
                          <a:latin typeface="Arial" charset="0"/>
                          <a:ea typeface="Arial" charset="0"/>
                          <a:cs typeface="Arial" charset="0"/>
                        </a:rPr>
                        <a:t>43</a:t>
                      </a:r>
                      <a:r>
                        <a:rPr lang="is-IS" sz="1100" dirty="0">
                          <a:latin typeface="Arial" charset="0"/>
                          <a:ea typeface="Arial" charset="0"/>
                          <a:cs typeface="Arial" charset="0"/>
                        </a:rPr>
                        <a:t>    </a:t>
                      </a:r>
                    </a:p>
                  </a:txBody>
                  <a:tcPr marL="43534" marR="43534" marT="21769" marB="2176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8"/>
                  </a:ext>
                </a:extLst>
              </a:tr>
              <a:tr h="236920">
                <a:tc>
                  <a:txBody>
                    <a:bodyPr/>
                    <a:lstStyle/>
                    <a:p>
                      <a:pPr algn="r"/>
                      <a:r>
                        <a:rPr lang="is-IS" sz="1100">
                          <a:latin typeface="Arial" charset="0"/>
                          <a:ea typeface="Arial" charset="0"/>
                          <a:cs typeface="Arial" charset="0"/>
                        </a:rPr>
                        <a:t>0    </a:t>
                      </a:r>
                    </a:p>
                  </a:txBody>
                  <a:tcPr marL="43534" marR="43534" marT="21769" marB="2176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3534" marR="43534" marT="21769" marB="2176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sp>
        <p:nvSpPr>
          <p:cNvPr id="13" name="TextBox 12"/>
          <p:cNvSpPr txBox="1"/>
          <p:nvPr/>
        </p:nvSpPr>
        <p:spPr>
          <a:xfrm>
            <a:off x="818682" y="5767448"/>
            <a:ext cx="8172918" cy="369332"/>
          </a:xfrm>
          <a:prstGeom prst="rect">
            <a:avLst/>
          </a:prstGeom>
          <a:noFill/>
        </p:spPr>
        <p:txBody>
          <a:bodyPr wrap="square" rtlCol="0">
            <a:spAutoFit/>
          </a:bodyPr>
          <a:lstStyle/>
          <a:p>
            <a:pPr algn="ctr"/>
            <a:r>
              <a:rPr lang="en-US" b="1" i="1" dirty="0"/>
              <a:t>ED.GOV Scan completed 2/17/2017</a:t>
            </a:r>
            <a:endParaRPr lang="en-US"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5"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Homepage Audit	</a:t>
            </a:r>
          </a:p>
        </p:txBody>
      </p:sp>
      <p:sp>
        <p:nvSpPr>
          <p:cNvPr id="20" name="TextBox 19"/>
          <p:cNvSpPr txBox="1"/>
          <p:nvPr/>
        </p:nvSpPr>
        <p:spPr>
          <a:xfrm>
            <a:off x="721270"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21" name="TextBox 20"/>
          <p:cNvSpPr txBox="1"/>
          <p:nvPr/>
        </p:nvSpPr>
        <p:spPr>
          <a:xfrm>
            <a:off x="2863935"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22" name="TextBox 21"/>
          <p:cNvSpPr txBox="1"/>
          <p:nvPr/>
        </p:nvSpPr>
        <p:spPr>
          <a:xfrm>
            <a:off x="4743023"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23" name="TextBox 22"/>
          <p:cNvSpPr txBox="1"/>
          <p:nvPr/>
        </p:nvSpPr>
        <p:spPr>
          <a:xfrm>
            <a:off x="6868506"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24" name="Straight Connector 23"/>
          <p:cNvCxnSpPr/>
          <p:nvPr/>
        </p:nvCxnSpPr>
        <p:spPr>
          <a:xfrm>
            <a:off x="2844127"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07863"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92346"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1029"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5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60247116"/>
              </p:ext>
            </p:extLst>
          </p:nvPr>
        </p:nvGraphicFramePr>
        <p:xfrm>
          <a:off x="560264" y="2298335"/>
          <a:ext cx="2280326" cy="3189120"/>
        </p:xfrm>
        <a:graphic>
          <a:graphicData uri="http://schemas.openxmlformats.org/drawingml/2006/table">
            <a:tbl>
              <a:tblPr/>
              <a:tblGrid>
                <a:gridCol w="1140163">
                  <a:extLst>
                    <a:ext uri="{9D8B030D-6E8A-4147-A177-3AD203B41FA5}">
                      <a16:colId xmlns:a16="http://schemas.microsoft.com/office/drawing/2014/main" val="20000"/>
                    </a:ext>
                  </a:extLst>
                </a:gridCol>
                <a:gridCol w="1140163">
                  <a:extLst>
                    <a:ext uri="{9D8B030D-6E8A-4147-A177-3AD203B41FA5}">
                      <a16:colId xmlns:a16="http://schemas.microsoft.com/office/drawing/2014/main" val="20001"/>
                    </a:ext>
                  </a:extLst>
                </a:gridCol>
              </a:tblGrid>
              <a:tr h="248197">
                <a:tc gridSpan="2">
                  <a:txBody>
                    <a:bodyPr/>
                    <a:lstStyle/>
                    <a:p>
                      <a:pPr algn="ctr"/>
                      <a:r>
                        <a:rPr lang="en-US" sz="1100" b="1" dirty="0">
                          <a:effectLst/>
                          <a:latin typeface="Arial" charset="0"/>
                          <a:ea typeface="Arial" charset="0"/>
                          <a:cs typeface="Arial" charset="0"/>
                        </a:rPr>
                        <a:t>Scan Information</a:t>
                      </a:r>
                    </a:p>
                  </a:txBody>
                  <a:tcPr marL="62261" marR="62261" marT="31131" marB="3113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48197">
                <a:tc>
                  <a:txBody>
                    <a:bodyPr/>
                    <a:lstStyle/>
                    <a:p>
                      <a:pPr algn="r"/>
                      <a:r>
                        <a:rPr lang="is-IS" sz="1100">
                          <a:latin typeface="Arial" charset="0"/>
                          <a:ea typeface="Arial" charset="0"/>
                          <a:cs typeface="Arial" charset="0"/>
                        </a:rPr>
                        <a:t>1    </a:t>
                      </a:r>
                    </a:p>
                  </a:txBody>
                  <a:tcPr marL="62261" marR="62261" marT="31131" marB="31131"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1"/>
                  </a:ext>
                </a:extLst>
              </a:tr>
              <a:tr h="248197">
                <a:tc>
                  <a:txBody>
                    <a:bodyPr/>
                    <a:lstStyle/>
                    <a:p>
                      <a:pPr algn="r"/>
                      <a:r>
                        <a:rPr lang="pt-BR" sz="1100" dirty="0">
                          <a:latin typeface="Arial" charset="0"/>
                          <a:ea typeface="Arial" charset="0"/>
                          <a:cs typeface="Arial" charset="0"/>
                        </a:rPr>
                        <a:t>6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2261" marR="62261" marT="31131" marB="31131"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2"/>
                  </a:ext>
                </a:extLst>
              </a:tr>
              <a:tr h="434132">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62261" marR="62261" marT="31131" marB="31131"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3"/>
                  </a:ext>
                </a:extLst>
              </a:tr>
              <a:tr h="248197">
                <a:tc>
                  <a:txBody>
                    <a:bodyPr/>
                    <a:lstStyle/>
                    <a:p>
                      <a:pPr algn="r"/>
                      <a:r>
                        <a:rPr lang="is-IS" sz="1100" dirty="0">
                          <a:latin typeface="Arial" charset="0"/>
                          <a:ea typeface="Arial" charset="0"/>
                          <a:cs typeface="Arial" charset="0"/>
                        </a:rPr>
                        <a:t>188.17 KB    </a:t>
                      </a:r>
                    </a:p>
                  </a:txBody>
                  <a:tcPr marL="62261" marR="62261" marT="31131" marB="31131"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4"/>
                  </a:ext>
                </a:extLst>
              </a:tr>
              <a:tr h="620067">
                <a:tc>
                  <a:txBody>
                    <a:bodyPr/>
                    <a:lstStyle/>
                    <a:p>
                      <a:pPr algn="r"/>
                      <a:r>
                        <a:rPr lang="is-IS" sz="1100" dirty="0">
                          <a:latin typeface="Arial" charset="0"/>
                          <a:ea typeface="Arial" charset="0"/>
                          <a:cs typeface="Arial" charset="0"/>
                        </a:rPr>
                        <a:t>226    </a:t>
                      </a:r>
                    </a:p>
                  </a:txBody>
                  <a:tcPr marL="62261" marR="62261" marT="31131" marB="31131"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5"/>
                  </a:ext>
                </a:extLst>
              </a:tr>
              <a:tr h="248197">
                <a:tc gridSpan="2">
                  <a:txBody>
                    <a:bodyPr/>
                    <a:lstStyle/>
                    <a:p>
                      <a:pPr algn="ctr"/>
                      <a:r>
                        <a:rPr lang="en-US" sz="1100" b="1">
                          <a:effectLst/>
                          <a:latin typeface="Arial" charset="0"/>
                          <a:ea typeface="Arial" charset="0"/>
                          <a:cs typeface="Arial" charset="0"/>
                        </a:rPr>
                        <a:t>Result Occurrences</a:t>
                      </a:r>
                    </a:p>
                  </a:txBody>
                  <a:tcPr marL="62261" marR="62261" marT="31131" marB="31131"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48197">
                <a:tc>
                  <a:txBody>
                    <a:bodyPr/>
                    <a:lstStyle/>
                    <a:p>
                      <a:pPr algn="r"/>
                      <a:r>
                        <a:rPr lang="is-IS" sz="1100" dirty="0">
                          <a:latin typeface="Arial" charset="0"/>
                          <a:ea typeface="Arial" charset="0"/>
                          <a:cs typeface="Arial" charset="0"/>
                        </a:rPr>
                        <a:t>0   </a:t>
                      </a:r>
                    </a:p>
                  </a:txBody>
                  <a:tcPr marL="62261" marR="62261" marT="31131" marB="31131"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7"/>
                  </a:ext>
                </a:extLst>
              </a:tr>
              <a:tr h="248197">
                <a:tc>
                  <a:txBody>
                    <a:bodyPr/>
                    <a:lstStyle/>
                    <a:p>
                      <a:pPr algn="r"/>
                      <a:r>
                        <a:rPr lang="is-IS" sz="1100" b="1" dirty="0">
                          <a:solidFill>
                            <a:srgbClr val="FF0000"/>
                          </a:solidFill>
                          <a:latin typeface="Arial" charset="0"/>
                          <a:ea typeface="Arial" charset="0"/>
                          <a:cs typeface="Arial" charset="0"/>
                        </a:rPr>
                        <a:t>154   </a:t>
                      </a:r>
                    </a:p>
                  </a:txBody>
                  <a:tcPr marL="62261" marR="62261" marT="31131" marB="31131"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8"/>
                  </a:ext>
                </a:extLst>
              </a:tr>
              <a:tr h="248197">
                <a:tc>
                  <a:txBody>
                    <a:bodyPr/>
                    <a:lstStyle/>
                    <a:p>
                      <a:pPr algn="r"/>
                      <a:r>
                        <a:rPr lang="is-IS" sz="1100" dirty="0">
                          <a:latin typeface="Arial" charset="0"/>
                          <a:ea typeface="Arial" charset="0"/>
                          <a:cs typeface="Arial" charset="0"/>
                        </a:rPr>
                        <a:t>5   </a:t>
                      </a:r>
                    </a:p>
                  </a:txBody>
                  <a:tcPr marL="62261" marR="62261" marT="31131" marB="31131"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62261" marR="62261" marT="31131" marB="31131"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2343107"/>
              </p:ext>
            </p:extLst>
          </p:nvPr>
        </p:nvGraphicFramePr>
        <p:xfrm>
          <a:off x="4851392" y="2269765"/>
          <a:ext cx="2062502" cy="3203895"/>
        </p:xfrm>
        <a:graphic>
          <a:graphicData uri="http://schemas.openxmlformats.org/drawingml/2006/table">
            <a:tbl>
              <a:tblPr/>
              <a:tblGrid>
                <a:gridCol w="1031251">
                  <a:extLst>
                    <a:ext uri="{9D8B030D-6E8A-4147-A177-3AD203B41FA5}">
                      <a16:colId xmlns:a16="http://schemas.microsoft.com/office/drawing/2014/main" val="20000"/>
                    </a:ext>
                  </a:extLst>
                </a:gridCol>
                <a:gridCol w="1031251">
                  <a:extLst>
                    <a:ext uri="{9D8B030D-6E8A-4147-A177-3AD203B41FA5}">
                      <a16:colId xmlns:a16="http://schemas.microsoft.com/office/drawing/2014/main" val="20001"/>
                    </a:ext>
                  </a:extLst>
                </a:gridCol>
              </a:tblGrid>
              <a:tr h="227792">
                <a:tc gridSpan="2">
                  <a:txBody>
                    <a:bodyPr/>
                    <a:lstStyle/>
                    <a:p>
                      <a:pPr algn="ctr"/>
                      <a:r>
                        <a:rPr lang="en-US" sz="1100" b="1">
                          <a:effectLst/>
                          <a:latin typeface="Arial" charset="0"/>
                          <a:ea typeface="Arial" charset="0"/>
                          <a:cs typeface="Arial" charset="0"/>
                        </a:rPr>
                        <a:t>Scan Information</a:t>
                      </a:r>
                    </a:p>
                  </a:txBody>
                  <a:tcPr marL="41857" marR="41857" marT="20929" marB="2092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7792">
                <a:tc>
                  <a:txBody>
                    <a:bodyPr/>
                    <a:lstStyle/>
                    <a:p>
                      <a:pPr algn="r"/>
                      <a:r>
                        <a:rPr lang="is-IS" sz="1100">
                          <a:latin typeface="Arial" charset="0"/>
                          <a:ea typeface="Arial" charset="0"/>
                          <a:cs typeface="Arial" charset="0"/>
                        </a:rPr>
                        <a:t>1    </a:t>
                      </a:r>
                    </a:p>
                  </a:txBody>
                  <a:tcPr marL="41857" marR="41857" marT="20929" marB="20929"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1"/>
                  </a:ext>
                </a:extLst>
              </a:tr>
              <a:tr h="288537">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857" marR="41857" marT="20929" marB="20929"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2"/>
                  </a:ext>
                </a:extLst>
              </a:tr>
              <a:tr h="413727">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857" marR="41857" marT="20929" marB="20929"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3"/>
                  </a:ext>
                </a:extLst>
              </a:tr>
              <a:tr h="288537">
                <a:tc>
                  <a:txBody>
                    <a:bodyPr/>
                    <a:lstStyle/>
                    <a:p>
                      <a:pPr algn="r"/>
                      <a:r>
                        <a:rPr lang="is-IS" sz="1100" dirty="0">
                          <a:latin typeface="Arial" charset="0"/>
                          <a:ea typeface="Arial" charset="0"/>
                          <a:cs typeface="Arial" charset="0"/>
                        </a:rPr>
                        <a:t>188.17KB    </a:t>
                      </a:r>
                    </a:p>
                  </a:txBody>
                  <a:tcPr marL="41857" marR="41857" marT="20929" marB="20929"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4"/>
                  </a:ext>
                </a:extLst>
              </a:tr>
              <a:tr h="599662">
                <a:tc>
                  <a:txBody>
                    <a:bodyPr/>
                    <a:lstStyle/>
                    <a:p>
                      <a:pPr algn="r"/>
                      <a:r>
                        <a:rPr lang="is-IS" sz="1100">
                          <a:latin typeface="Arial" charset="0"/>
                          <a:ea typeface="Arial" charset="0"/>
                          <a:cs typeface="Arial" charset="0"/>
                        </a:rPr>
                        <a:t>226    </a:t>
                      </a:r>
                    </a:p>
                  </a:txBody>
                  <a:tcPr marL="41857" marR="41857" marT="20929" marB="2092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5"/>
                  </a:ext>
                </a:extLst>
              </a:tr>
              <a:tr h="227792">
                <a:tc gridSpan="2">
                  <a:txBody>
                    <a:bodyPr/>
                    <a:lstStyle/>
                    <a:p>
                      <a:pPr algn="ctr"/>
                      <a:r>
                        <a:rPr lang="en-US" sz="1100" b="1">
                          <a:effectLst/>
                          <a:latin typeface="Arial" charset="0"/>
                          <a:ea typeface="Arial" charset="0"/>
                          <a:cs typeface="Arial" charset="0"/>
                        </a:rPr>
                        <a:t>Result Occurrences</a:t>
                      </a:r>
                    </a:p>
                  </a:txBody>
                  <a:tcPr marL="41857" marR="41857" marT="20929" marB="2092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413727">
                <a:tc>
                  <a:txBody>
                    <a:bodyPr/>
                    <a:lstStyle/>
                    <a:p>
                      <a:pPr algn="r"/>
                      <a:r>
                        <a:rPr lang="is-IS" sz="1100">
                          <a:latin typeface="Arial" charset="0"/>
                          <a:ea typeface="Arial" charset="0"/>
                          <a:cs typeface="Arial" charset="0"/>
                        </a:rPr>
                        <a:t>0    </a:t>
                      </a:r>
                    </a:p>
                  </a:txBody>
                  <a:tcPr marL="41857" marR="41857" marT="20929" marB="2092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7"/>
                  </a:ext>
                </a:extLst>
              </a:tr>
              <a:tr h="288537">
                <a:tc>
                  <a:txBody>
                    <a:bodyPr/>
                    <a:lstStyle/>
                    <a:p>
                      <a:pPr algn="r"/>
                      <a:r>
                        <a:rPr lang="is-IS" sz="1100" b="1" dirty="0">
                          <a:solidFill>
                            <a:srgbClr val="FF0000"/>
                          </a:solidFill>
                          <a:latin typeface="Arial" charset="0"/>
                          <a:ea typeface="Arial" charset="0"/>
                          <a:cs typeface="Arial" charset="0"/>
                        </a:rPr>
                        <a:t>11    </a:t>
                      </a:r>
                    </a:p>
                  </a:txBody>
                  <a:tcPr marL="41857" marR="41857" marT="20929" marB="2092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8"/>
                  </a:ext>
                </a:extLst>
              </a:tr>
              <a:tr h="227792">
                <a:tc>
                  <a:txBody>
                    <a:bodyPr/>
                    <a:lstStyle/>
                    <a:p>
                      <a:pPr algn="r"/>
                      <a:r>
                        <a:rPr lang="is-IS" sz="1100" dirty="0">
                          <a:latin typeface="Arial" charset="0"/>
                          <a:ea typeface="Arial" charset="0"/>
                          <a:cs typeface="Arial" charset="0"/>
                        </a:rPr>
                        <a:t>0    </a:t>
                      </a:r>
                    </a:p>
                  </a:txBody>
                  <a:tcPr marL="41857" marR="41857" marT="20929" marB="2092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1857" marR="41857" marT="20929" marB="2092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61130681"/>
              </p:ext>
            </p:extLst>
          </p:nvPr>
        </p:nvGraphicFramePr>
        <p:xfrm>
          <a:off x="6897073" y="2298335"/>
          <a:ext cx="2136568" cy="3267860"/>
        </p:xfrm>
        <a:graphic>
          <a:graphicData uri="http://schemas.openxmlformats.org/drawingml/2006/table">
            <a:tbl>
              <a:tblPr/>
              <a:tblGrid>
                <a:gridCol w="1068284">
                  <a:extLst>
                    <a:ext uri="{9D8B030D-6E8A-4147-A177-3AD203B41FA5}">
                      <a16:colId xmlns:a16="http://schemas.microsoft.com/office/drawing/2014/main" val="20000"/>
                    </a:ext>
                  </a:extLst>
                </a:gridCol>
                <a:gridCol w="1068284">
                  <a:extLst>
                    <a:ext uri="{9D8B030D-6E8A-4147-A177-3AD203B41FA5}">
                      <a16:colId xmlns:a16="http://schemas.microsoft.com/office/drawing/2014/main" val="20001"/>
                    </a:ext>
                  </a:extLst>
                </a:gridCol>
              </a:tblGrid>
              <a:tr h="229725">
                <a:tc gridSpan="2">
                  <a:txBody>
                    <a:bodyPr/>
                    <a:lstStyle/>
                    <a:p>
                      <a:pPr algn="ctr"/>
                      <a:r>
                        <a:rPr lang="en-US" sz="1100" b="1" dirty="0">
                          <a:effectLst/>
                          <a:latin typeface="Arial" charset="0"/>
                          <a:ea typeface="Arial" charset="0"/>
                          <a:cs typeface="Arial" charset="0"/>
                        </a:rPr>
                        <a:t>Scan Information</a:t>
                      </a:r>
                    </a:p>
                  </a:txBody>
                  <a:tcPr marL="40899" marR="40899" marT="20449" marB="2044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9725">
                <a:tc>
                  <a:txBody>
                    <a:bodyPr/>
                    <a:lstStyle/>
                    <a:p>
                      <a:pPr algn="r"/>
                      <a:r>
                        <a:rPr lang="is-IS" sz="1100" dirty="0">
                          <a:latin typeface="Arial" charset="0"/>
                          <a:ea typeface="Arial" charset="0"/>
                          <a:cs typeface="Arial" charset="0"/>
                        </a:rPr>
                        <a:t>1    </a:t>
                      </a:r>
                    </a:p>
                  </a:txBody>
                  <a:tcPr marL="40899" marR="40899" marT="20449" marB="20449" anchor="ctr">
                    <a:lnL>
                      <a:noFill/>
                    </a:lnL>
                    <a:lnR>
                      <a:noFill/>
                    </a:lnR>
                    <a:lnT>
                      <a:noFill/>
                    </a:lnT>
                    <a:lnB>
                      <a:noFill/>
                    </a:lnB>
                    <a:noFill/>
                  </a:tcPr>
                </a:tc>
                <a:tc>
                  <a:txBody>
                    <a:bodyPr/>
                    <a:lstStyle/>
                    <a:p>
                      <a:pPr algn="l"/>
                      <a:r>
                        <a:rPr lang="en-US" sz="1100" dirty="0">
                          <a:latin typeface="Arial" charset="0"/>
                          <a:ea typeface="Arial" charset="0"/>
                          <a:cs typeface="Arial" charset="0"/>
                        </a:rPr>
                        <a:t>Page</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1"/>
                  </a:ext>
                </a:extLst>
              </a:tr>
              <a:tr h="289935">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899" marR="40899" marT="20449" marB="20449"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2"/>
                  </a:ext>
                </a:extLst>
              </a:tr>
              <a:tr h="418030">
                <a:tc>
                  <a:txBody>
                    <a:bodyPr/>
                    <a:lstStyle/>
                    <a:p>
                      <a:pPr algn="r"/>
                      <a:r>
                        <a:rPr lang="pt-BR" sz="1100" dirty="0">
                          <a:latin typeface="Arial" charset="0"/>
                          <a:ea typeface="Arial" charset="0"/>
                          <a:cs typeface="Arial" charset="0"/>
                        </a:rPr>
                        <a:t>14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899" marR="40899" marT="20449" marB="20449"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3"/>
                  </a:ext>
                </a:extLst>
              </a:tr>
              <a:tr h="289935">
                <a:tc>
                  <a:txBody>
                    <a:bodyPr/>
                    <a:lstStyle/>
                    <a:p>
                      <a:pPr algn="r"/>
                      <a:r>
                        <a:rPr lang="is-IS" sz="1100" dirty="0">
                          <a:latin typeface="Arial" charset="0"/>
                          <a:ea typeface="Arial" charset="0"/>
                          <a:cs typeface="Arial" charset="0"/>
                        </a:rPr>
                        <a:t>188.17KB    </a:t>
                      </a:r>
                    </a:p>
                  </a:txBody>
                  <a:tcPr marL="40899" marR="40899" marT="20449" marB="20449" anchor="ctr">
                    <a:lnL>
                      <a:noFill/>
                    </a:lnL>
                    <a:lnR>
                      <a:noFill/>
                    </a:lnR>
                    <a:lnT>
                      <a:noFill/>
                    </a:lnT>
                    <a:lnB>
                      <a:noFill/>
                    </a:lnB>
                    <a:noFill/>
                  </a:tcPr>
                </a:tc>
                <a:tc>
                  <a:txBody>
                    <a:bodyPr/>
                    <a:lstStyle/>
                    <a:p>
                      <a:pPr algn="l"/>
                      <a:r>
                        <a:rPr lang="en-US" sz="1100" dirty="0">
                          <a:latin typeface="Arial" charset="0"/>
                          <a:ea typeface="Arial" charset="0"/>
                          <a:cs typeface="Arial" charset="0"/>
                        </a:rPr>
                        <a:t>Total scan </a:t>
                      </a:r>
                    </a:p>
                    <a:p>
                      <a:pPr algn="l"/>
                      <a:r>
                        <a:rPr lang="en-US" sz="1100" dirty="0">
                          <a:latin typeface="Arial" charset="0"/>
                          <a:ea typeface="Arial" charset="0"/>
                          <a:cs typeface="Arial" charset="0"/>
                        </a:rPr>
                        <a:t>size</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4"/>
                  </a:ext>
                </a:extLst>
              </a:tr>
              <a:tr h="598704">
                <a:tc>
                  <a:txBody>
                    <a:bodyPr/>
                    <a:lstStyle/>
                    <a:p>
                      <a:pPr algn="r"/>
                      <a:r>
                        <a:rPr lang="is-IS" sz="1100">
                          <a:latin typeface="Arial" charset="0"/>
                          <a:ea typeface="Arial" charset="0"/>
                          <a:cs typeface="Arial" charset="0"/>
                        </a:rPr>
                        <a:t>226    </a:t>
                      </a:r>
                    </a:p>
                  </a:txBody>
                  <a:tcPr marL="40899" marR="40899" marT="20449" marB="20449"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5"/>
                  </a:ext>
                </a:extLst>
              </a:tr>
              <a:tr h="229725">
                <a:tc gridSpan="2">
                  <a:txBody>
                    <a:bodyPr/>
                    <a:lstStyle/>
                    <a:p>
                      <a:pPr algn="ctr"/>
                      <a:r>
                        <a:rPr lang="en-US" sz="1100" b="1">
                          <a:effectLst/>
                          <a:latin typeface="Arial" charset="0"/>
                          <a:ea typeface="Arial" charset="0"/>
                          <a:cs typeface="Arial" charset="0"/>
                        </a:rPr>
                        <a:t>Result Occurrences</a:t>
                      </a:r>
                    </a:p>
                  </a:txBody>
                  <a:tcPr marL="40899" marR="40899" marT="20449" marB="20449"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9935">
                <a:tc>
                  <a:txBody>
                    <a:bodyPr/>
                    <a:lstStyle/>
                    <a:p>
                      <a:pPr algn="r"/>
                      <a:r>
                        <a:rPr lang="is-IS" sz="1100" dirty="0">
                          <a:latin typeface="Arial" charset="0"/>
                          <a:ea typeface="Arial" charset="0"/>
                          <a:cs typeface="Arial" charset="0"/>
                        </a:rPr>
                        <a:t>0    </a:t>
                      </a:r>
                    </a:p>
                  </a:txBody>
                  <a:tcPr marL="40899" marR="40899" marT="20449" marB="20449"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7"/>
                  </a:ext>
                </a:extLst>
              </a:tr>
              <a:tr h="289935">
                <a:tc>
                  <a:txBody>
                    <a:bodyPr/>
                    <a:lstStyle/>
                    <a:p>
                      <a:pPr algn="r"/>
                      <a:r>
                        <a:rPr lang="is-IS" sz="1100" b="1" dirty="0">
                          <a:solidFill>
                            <a:srgbClr val="FF0000"/>
                          </a:solidFill>
                          <a:latin typeface="Arial" charset="0"/>
                          <a:ea typeface="Arial" charset="0"/>
                          <a:cs typeface="Arial" charset="0"/>
                        </a:rPr>
                        <a:t>89    </a:t>
                      </a:r>
                    </a:p>
                  </a:txBody>
                  <a:tcPr marL="40899" marR="40899" marT="20449" marB="20449"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8"/>
                  </a:ext>
                </a:extLst>
              </a:tr>
              <a:tr h="229725">
                <a:tc>
                  <a:txBody>
                    <a:bodyPr/>
                    <a:lstStyle/>
                    <a:p>
                      <a:pPr algn="r"/>
                      <a:r>
                        <a:rPr lang="is-IS" sz="1100">
                          <a:latin typeface="Arial" charset="0"/>
                          <a:ea typeface="Arial" charset="0"/>
                          <a:cs typeface="Arial" charset="0"/>
                        </a:rPr>
                        <a:t>0    </a:t>
                      </a:r>
                    </a:p>
                  </a:txBody>
                  <a:tcPr marL="40899" marR="40899" marT="20449" marB="20449"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899" marR="40899" marT="20449" marB="20449"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06345586"/>
              </p:ext>
            </p:extLst>
          </p:nvPr>
        </p:nvGraphicFramePr>
        <p:xfrm>
          <a:off x="2799024" y="2314125"/>
          <a:ext cx="2077448" cy="3185543"/>
        </p:xfrm>
        <a:graphic>
          <a:graphicData uri="http://schemas.openxmlformats.org/drawingml/2006/table">
            <a:tbl>
              <a:tblPr/>
              <a:tblGrid>
                <a:gridCol w="1038724">
                  <a:extLst>
                    <a:ext uri="{9D8B030D-6E8A-4147-A177-3AD203B41FA5}">
                      <a16:colId xmlns:a16="http://schemas.microsoft.com/office/drawing/2014/main" val="20000"/>
                    </a:ext>
                  </a:extLst>
                </a:gridCol>
                <a:gridCol w="1038724">
                  <a:extLst>
                    <a:ext uri="{9D8B030D-6E8A-4147-A177-3AD203B41FA5}">
                      <a16:colId xmlns:a16="http://schemas.microsoft.com/office/drawing/2014/main" val="20001"/>
                    </a:ext>
                  </a:extLst>
                </a:gridCol>
              </a:tblGrid>
              <a:tr h="227794">
                <a:tc gridSpan="2">
                  <a:txBody>
                    <a:bodyPr/>
                    <a:lstStyle/>
                    <a:p>
                      <a:pPr algn="ctr"/>
                      <a:r>
                        <a:rPr lang="en-US" sz="1100" b="1" dirty="0">
                          <a:effectLst/>
                          <a:latin typeface="Arial" charset="0"/>
                          <a:ea typeface="Arial" charset="0"/>
                          <a:cs typeface="Arial" charset="0"/>
                        </a:rPr>
                        <a:t>Scan Information</a:t>
                      </a:r>
                    </a:p>
                  </a:txBody>
                  <a:tcPr marL="41857" marR="41857" marT="20930" marB="2093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27794">
                <a:tc>
                  <a:txBody>
                    <a:bodyPr/>
                    <a:lstStyle/>
                    <a:p>
                      <a:pPr algn="r"/>
                      <a:r>
                        <a:rPr lang="is-IS" sz="1100">
                          <a:latin typeface="Arial" charset="0"/>
                          <a:ea typeface="Arial" charset="0"/>
                          <a:cs typeface="Arial" charset="0"/>
                        </a:rPr>
                        <a:t>1    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1"/>
                  </a:ext>
                </a:extLst>
              </a:tr>
              <a:tr h="292999">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2"/>
                  </a:ext>
                </a:extLst>
              </a:tr>
              <a:tr h="418567">
                <a:tc>
                  <a:txBody>
                    <a:bodyPr/>
                    <a:lstStyle/>
                    <a:p>
                      <a:pPr algn="r"/>
                      <a:r>
                        <a:rPr lang="pt-BR" sz="1100" dirty="0">
                          <a:latin typeface="Arial" charset="0"/>
                          <a:ea typeface="Arial" charset="0"/>
                          <a:cs typeface="Arial" charset="0"/>
                        </a:rPr>
                        <a:t>6</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3"/>
                  </a:ext>
                </a:extLst>
              </a:tr>
              <a:tr h="292999">
                <a:tc>
                  <a:txBody>
                    <a:bodyPr/>
                    <a:lstStyle/>
                    <a:p>
                      <a:pPr algn="r"/>
                      <a:r>
                        <a:rPr lang="is-IS" sz="1100" dirty="0">
                          <a:latin typeface="Arial" charset="0"/>
                          <a:ea typeface="Arial" charset="0"/>
                          <a:cs typeface="Arial" charset="0"/>
                        </a:rPr>
                        <a:t>188.17 KB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4"/>
                  </a:ext>
                </a:extLst>
              </a:tr>
              <a:tr h="599663">
                <a:tc>
                  <a:txBody>
                    <a:bodyPr/>
                    <a:lstStyle/>
                    <a:p>
                      <a:pPr algn="r"/>
                      <a:r>
                        <a:rPr lang="is-IS" sz="1100">
                          <a:latin typeface="Arial" charset="0"/>
                          <a:ea typeface="Arial" charset="0"/>
                          <a:cs typeface="Arial" charset="0"/>
                        </a:rPr>
                        <a:t>226    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Total Checkpoints tested</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5"/>
                  </a:ext>
                </a:extLst>
              </a:tr>
              <a:tr h="227794">
                <a:tc gridSpan="2">
                  <a:txBody>
                    <a:bodyPr/>
                    <a:lstStyle/>
                    <a:p>
                      <a:pPr algn="ctr"/>
                      <a:r>
                        <a:rPr lang="en-US" sz="1100" b="1">
                          <a:effectLst/>
                          <a:latin typeface="Arial" charset="0"/>
                          <a:ea typeface="Arial" charset="0"/>
                          <a:cs typeface="Arial" charset="0"/>
                        </a:rPr>
                        <a:t>Result Occurrences</a:t>
                      </a:r>
                    </a:p>
                  </a:txBody>
                  <a:tcPr marL="41857" marR="41857" marT="20930" marB="2093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92999">
                <a:tc>
                  <a:txBody>
                    <a:bodyPr/>
                    <a:lstStyle/>
                    <a:p>
                      <a:pPr algn="r"/>
                      <a:r>
                        <a:rPr lang="is-IS" sz="1100" dirty="0">
                          <a:latin typeface="Arial" charset="0"/>
                          <a:ea typeface="Arial" charset="0"/>
                          <a:cs typeface="Arial" charset="0"/>
                        </a:rPr>
                        <a:t>0    </a:t>
                      </a:r>
                    </a:p>
                  </a:txBody>
                  <a:tcPr marL="41857" marR="41857" marT="20930" marB="20930"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7"/>
                  </a:ext>
                </a:extLst>
              </a:tr>
              <a:tr h="292999">
                <a:tc>
                  <a:txBody>
                    <a:bodyPr/>
                    <a:lstStyle/>
                    <a:p>
                      <a:pPr algn="r"/>
                      <a:r>
                        <a:rPr lang="is-IS" sz="1100" b="1" dirty="0">
                          <a:solidFill>
                            <a:srgbClr val="FF0000"/>
                          </a:solidFill>
                          <a:latin typeface="Arial" charset="0"/>
                          <a:ea typeface="Arial" charset="0"/>
                          <a:cs typeface="Arial" charset="0"/>
                        </a:rPr>
                        <a:t>5</a:t>
                      </a:r>
                      <a:r>
                        <a:rPr lang="is-IS" sz="1100" dirty="0">
                          <a:latin typeface="Arial" charset="0"/>
                          <a:ea typeface="Arial" charset="0"/>
                          <a:cs typeface="Arial" charset="0"/>
                        </a:rPr>
                        <a:t>    </a:t>
                      </a:r>
                    </a:p>
                  </a:txBody>
                  <a:tcPr marL="41857" marR="41857" marT="20930" marB="20930"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8"/>
                  </a:ext>
                </a:extLst>
              </a:tr>
              <a:tr h="227794">
                <a:tc>
                  <a:txBody>
                    <a:bodyPr/>
                    <a:lstStyle/>
                    <a:p>
                      <a:pPr algn="r"/>
                      <a:r>
                        <a:rPr lang="is-IS" sz="1100">
                          <a:latin typeface="Arial" charset="0"/>
                          <a:ea typeface="Arial" charset="0"/>
                          <a:cs typeface="Arial" charset="0"/>
                        </a:rPr>
                        <a:t>0    </a:t>
                      </a:r>
                    </a:p>
                  </a:txBody>
                  <a:tcPr marL="41857" marR="41857" marT="20930" marB="20930"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1857" marR="41857" marT="20930" marB="20930"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sp>
        <p:nvSpPr>
          <p:cNvPr id="13" name="TextBox 12"/>
          <p:cNvSpPr txBox="1"/>
          <p:nvPr/>
        </p:nvSpPr>
        <p:spPr>
          <a:xfrm>
            <a:off x="670626" y="5711614"/>
            <a:ext cx="8473374" cy="369332"/>
          </a:xfrm>
          <a:prstGeom prst="rect">
            <a:avLst/>
          </a:prstGeom>
          <a:noFill/>
        </p:spPr>
        <p:txBody>
          <a:bodyPr wrap="square" rtlCol="0">
            <a:spAutoFit/>
          </a:bodyPr>
          <a:lstStyle/>
          <a:p>
            <a:pPr algn="ctr"/>
            <a:r>
              <a:rPr lang="en-US" b="1" i="1" dirty="0"/>
              <a:t>Section508.gov Scan completed 2/17/2017</a:t>
            </a:r>
            <a:endParaRPr lang="en-US" b="1"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5"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Homepage Audit	</a:t>
            </a:r>
          </a:p>
        </p:txBody>
      </p:sp>
      <p:sp>
        <p:nvSpPr>
          <p:cNvPr id="20" name="TextBox 19"/>
          <p:cNvSpPr txBox="1"/>
          <p:nvPr/>
        </p:nvSpPr>
        <p:spPr>
          <a:xfrm>
            <a:off x="721270"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21" name="TextBox 20"/>
          <p:cNvSpPr txBox="1"/>
          <p:nvPr/>
        </p:nvSpPr>
        <p:spPr>
          <a:xfrm>
            <a:off x="2863935"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22" name="TextBox 21"/>
          <p:cNvSpPr txBox="1"/>
          <p:nvPr/>
        </p:nvSpPr>
        <p:spPr>
          <a:xfrm>
            <a:off x="4743023"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23" name="TextBox 22"/>
          <p:cNvSpPr txBox="1"/>
          <p:nvPr/>
        </p:nvSpPr>
        <p:spPr>
          <a:xfrm>
            <a:off x="6868506"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24" name="Straight Connector 23"/>
          <p:cNvCxnSpPr/>
          <p:nvPr/>
        </p:nvCxnSpPr>
        <p:spPr>
          <a:xfrm>
            <a:off x="2785512"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07863"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92346" y="2368062"/>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91029" y="2257760"/>
            <a:ext cx="8011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61274255"/>
              </p:ext>
            </p:extLst>
          </p:nvPr>
        </p:nvGraphicFramePr>
        <p:xfrm>
          <a:off x="689738" y="2380288"/>
          <a:ext cx="2095774" cy="3223525"/>
        </p:xfrm>
        <a:graphic>
          <a:graphicData uri="http://schemas.openxmlformats.org/drawingml/2006/table">
            <a:tbl>
              <a:tblPr/>
              <a:tblGrid>
                <a:gridCol w="1047887">
                  <a:extLst>
                    <a:ext uri="{9D8B030D-6E8A-4147-A177-3AD203B41FA5}">
                      <a16:colId xmlns:a16="http://schemas.microsoft.com/office/drawing/2014/main" val="20000"/>
                    </a:ext>
                  </a:extLst>
                </a:gridCol>
                <a:gridCol w="1047887">
                  <a:extLst>
                    <a:ext uri="{9D8B030D-6E8A-4147-A177-3AD203B41FA5}">
                      <a16:colId xmlns:a16="http://schemas.microsoft.com/office/drawing/2014/main" val="20001"/>
                    </a:ext>
                  </a:extLst>
                </a:gridCol>
              </a:tblGrid>
              <a:tr h="237504">
                <a:tc gridSpan="2">
                  <a:txBody>
                    <a:bodyPr/>
                    <a:lstStyle/>
                    <a:p>
                      <a:pPr algn="ctr"/>
                      <a:r>
                        <a:rPr lang="en-US" sz="1100" b="1">
                          <a:effectLst/>
                          <a:latin typeface="Arial" charset="0"/>
                          <a:ea typeface="Arial" charset="0"/>
                          <a:cs typeface="Arial" charset="0"/>
                        </a:rPr>
                        <a:t>Scan Information</a:t>
                      </a:r>
                    </a:p>
                  </a:txBody>
                  <a:tcPr marL="59578" marR="59578" marT="29790" marB="2979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37504">
                <a:tc>
                  <a:txBody>
                    <a:bodyPr/>
                    <a:lstStyle/>
                    <a:p>
                      <a:pPr algn="r"/>
                      <a:r>
                        <a:rPr lang="is-IS" sz="1100" dirty="0">
                          <a:latin typeface="Arial" charset="0"/>
                          <a:ea typeface="Arial" charset="0"/>
                          <a:cs typeface="Arial" charset="0"/>
                        </a:rPr>
                        <a:t>5    </a:t>
                      </a:r>
                    </a:p>
                  </a:txBody>
                  <a:tcPr marL="59578" marR="59578" marT="29790" marB="29790"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1"/>
                  </a:ext>
                </a:extLst>
              </a:tr>
              <a:tr h="237504">
                <a:tc>
                  <a:txBody>
                    <a:bodyPr/>
                    <a:lstStyle/>
                    <a:p>
                      <a:pPr algn="r"/>
                      <a:r>
                        <a:rPr lang="pt-BR" sz="1100" dirty="0">
                          <a:latin typeface="Arial" charset="0"/>
                          <a:ea typeface="Arial" charset="0"/>
                          <a:cs typeface="Arial" charset="0"/>
                        </a:rPr>
                        <a:t>13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59578" marR="59578" marT="29790" marB="29790"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2"/>
                  </a:ext>
                </a:extLst>
              </a:tr>
              <a:tr h="415428">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59578" marR="59578" marT="29790" marB="29790"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3"/>
                  </a:ext>
                </a:extLst>
              </a:tr>
              <a:tr h="237504">
                <a:tc>
                  <a:txBody>
                    <a:bodyPr/>
                    <a:lstStyle/>
                    <a:p>
                      <a:pPr algn="r"/>
                      <a:r>
                        <a:rPr lang="is-IS" sz="1100" dirty="0">
                          <a:latin typeface="Arial" charset="0"/>
                          <a:ea typeface="Arial" charset="0"/>
                          <a:cs typeface="Arial" charset="0"/>
                        </a:rPr>
                        <a:t>581.35 KB    </a:t>
                      </a:r>
                    </a:p>
                  </a:txBody>
                  <a:tcPr marL="59578" marR="59578" marT="29790" marB="29790"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4"/>
                  </a:ext>
                </a:extLst>
              </a:tr>
              <a:tr h="593353">
                <a:tc>
                  <a:txBody>
                    <a:bodyPr/>
                    <a:lstStyle/>
                    <a:p>
                      <a:pPr algn="r"/>
                      <a:r>
                        <a:rPr lang="is-IS" sz="1100" dirty="0">
                          <a:latin typeface="Arial" charset="0"/>
                          <a:ea typeface="Arial" charset="0"/>
                          <a:cs typeface="Arial" charset="0"/>
                        </a:rPr>
                        <a:t>226    </a:t>
                      </a:r>
                    </a:p>
                  </a:txBody>
                  <a:tcPr marL="59578" marR="59578" marT="29790" marB="29790"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5"/>
                  </a:ext>
                </a:extLst>
              </a:tr>
              <a:tr h="237504">
                <a:tc gridSpan="2">
                  <a:txBody>
                    <a:bodyPr/>
                    <a:lstStyle/>
                    <a:p>
                      <a:pPr algn="ctr"/>
                      <a:r>
                        <a:rPr lang="en-US" sz="1100" b="1">
                          <a:effectLst/>
                          <a:latin typeface="Arial" charset="0"/>
                          <a:ea typeface="Arial" charset="0"/>
                          <a:cs typeface="Arial" charset="0"/>
                        </a:rPr>
                        <a:t>Result Occurrences</a:t>
                      </a:r>
                    </a:p>
                  </a:txBody>
                  <a:tcPr marL="59578" marR="59578" marT="29790" marB="29790"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37504">
                <a:tc>
                  <a:txBody>
                    <a:bodyPr/>
                    <a:lstStyle/>
                    <a:p>
                      <a:pPr algn="r"/>
                      <a:r>
                        <a:rPr lang="is-IS" sz="1100" dirty="0">
                          <a:latin typeface="Arial" charset="0"/>
                          <a:ea typeface="Arial" charset="0"/>
                          <a:cs typeface="Arial" charset="0"/>
                        </a:rPr>
                        <a:t>4   </a:t>
                      </a:r>
                    </a:p>
                  </a:txBody>
                  <a:tcPr marL="59578" marR="59578" marT="29790" marB="29790"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7"/>
                  </a:ext>
                </a:extLst>
              </a:tr>
              <a:tr h="237504">
                <a:tc>
                  <a:txBody>
                    <a:bodyPr/>
                    <a:lstStyle/>
                    <a:p>
                      <a:pPr algn="r"/>
                      <a:r>
                        <a:rPr lang="is-IS" sz="1100" b="1" dirty="0">
                          <a:solidFill>
                            <a:srgbClr val="FF0000"/>
                          </a:solidFill>
                          <a:latin typeface="Arial" charset="0"/>
                          <a:ea typeface="Arial" charset="0"/>
                          <a:cs typeface="Arial" charset="0"/>
                        </a:rPr>
                        <a:t>829   </a:t>
                      </a:r>
                    </a:p>
                  </a:txBody>
                  <a:tcPr marL="59578" marR="59578" marT="29790" marB="29790"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8"/>
                  </a:ext>
                </a:extLst>
              </a:tr>
              <a:tr h="237504">
                <a:tc>
                  <a:txBody>
                    <a:bodyPr/>
                    <a:lstStyle/>
                    <a:p>
                      <a:pPr algn="r"/>
                      <a:r>
                        <a:rPr lang="is-IS" sz="1100" dirty="0">
                          <a:latin typeface="Arial" charset="0"/>
                          <a:ea typeface="Arial" charset="0"/>
                          <a:cs typeface="Arial" charset="0"/>
                        </a:rPr>
                        <a:t>29   </a:t>
                      </a:r>
                    </a:p>
                  </a:txBody>
                  <a:tcPr marL="59578" marR="59578" marT="29790" marB="29790"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59578" marR="59578" marT="29790" marB="29790"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3640887"/>
              </p:ext>
            </p:extLst>
          </p:nvPr>
        </p:nvGraphicFramePr>
        <p:xfrm>
          <a:off x="4835614" y="2355253"/>
          <a:ext cx="2154036" cy="3065871"/>
        </p:xfrm>
        <a:graphic>
          <a:graphicData uri="http://schemas.openxmlformats.org/drawingml/2006/table">
            <a:tbl>
              <a:tblPr/>
              <a:tblGrid>
                <a:gridCol w="1077018">
                  <a:extLst>
                    <a:ext uri="{9D8B030D-6E8A-4147-A177-3AD203B41FA5}">
                      <a16:colId xmlns:a16="http://schemas.microsoft.com/office/drawing/2014/main" val="20000"/>
                    </a:ext>
                  </a:extLst>
                </a:gridCol>
                <a:gridCol w="1077018">
                  <a:extLst>
                    <a:ext uri="{9D8B030D-6E8A-4147-A177-3AD203B41FA5}">
                      <a16:colId xmlns:a16="http://schemas.microsoft.com/office/drawing/2014/main" val="20001"/>
                    </a:ext>
                  </a:extLst>
                </a:gridCol>
              </a:tblGrid>
              <a:tr h="217978">
                <a:tc gridSpan="2">
                  <a:txBody>
                    <a:bodyPr/>
                    <a:lstStyle/>
                    <a:p>
                      <a:pPr algn="ctr"/>
                      <a:r>
                        <a:rPr lang="en-US" sz="1100" b="1">
                          <a:effectLst/>
                          <a:latin typeface="Arial" charset="0"/>
                          <a:ea typeface="Arial" charset="0"/>
                          <a:cs typeface="Arial" charset="0"/>
                        </a:rPr>
                        <a:t>Scan Information</a:t>
                      </a:r>
                    </a:p>
                  </a:txBody>
                  <a:tcPr marL="40054" marR="40054" marT="20027" marB="2002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7980">
                <a:tc>
                  <a:txBody>
                    <a:bodyPr/>
                    <a:lstStyle/>
                    <a:p>
                      <a:pPr algn="r"/>
                      <a:r>
                        <a:rPr lang="is-IS" sz="1100" dirty="0">
                          <a:latin typeface="Arial" charset="0"/>
                          <a:ea typeface="Arial" charset="0"/>
                          <a:cs typeface="Arial" charset="0"/>
                        </a:rPr>
                        <a:t>5  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1"/>
                  </a:ext>
                </a:extLst>
              </a:tr>
              <a:tr h="276106">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2"/>
                  </a:ext>
                </a:extLst>
              </a:tr>
              <a:tr h="395904">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3"/>
                  </a:ext>
                </a:extLst>
              </a:tr>
              <a:tr h="276106">
                <a:tc>
                  <a:txBody>
                    <a:bodyPr/>
                    <a:lstStyle/>
                    <a:p>
                      <a:pPr algn="r"/>
                      <a:r>
                        <a:rPr lang="is-IS" sz="1100" dirty="0">
                          <a:latin typeface="Arial" charset="0"/>
                          <a:ea typeface="Arial" charset="0"/>
                          <a:cs typeface="Arial" charset="0"/>
                        </a:rPr>
                        <a:t>581.35 KB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4"/>
                  </a:ext>
                </a:extLst>
              </a:tr>
              <a:tr h="573829">
                <a:tc>
                  <a:txBody>
                    <a:bodyPr/>
                    <a:lstStyle/>
                    <a:p>
                      <a:pPr algn="r"/>
                      <a:r>
                        <a:rPr lang="is-IS" sz="1100">
                          <a:latin typeface="Arial" charset="0"/>
                          <a:ea typeface="Arial" charset="0"/>
                          <a:cs typeface="Arial" charset="0"/>
                        </a:rPr>
                        <a:t>226    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5"/>
                  </a:ext>
                </a:extLst>
              </a:tr>
              <a:tr h="217978">
                <a:tc gridSpan="2">
                  <a:txBody>
                    <a:bodyPr/>
                    <a:lstStyle/>
                    <a:p>
                      <a:pPr algn="ctr"/>
                      <a:r>
                        <a:rPr lang="en-US" sz="1100" b="1">
                          <a:effectLst/>
                          <a:latin typeface="Arial" charset="0"/>
                          <a:ea typeface="Arial" charset="0"/>
                          <a:cs typeface="Arial" charset="0"/>
                        </a:rPr>
                        <a:t>Result Occurrences</a:t>
                      </a:r>
                    </a:p>
                  </a:txBody>
                  <a:tcPr marL="40054" marR="40054" marT="20027" marB="20027"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395904">
                <a:tc>
                  <a:txBody>
                    <a:bodyPr/>
                    <a:lstStyle/>
                    <a:p>
                      <a:pPr algn="r"/>
                      <a:r>
                        <a:rPr lang="is-IS" sz="1100" dirty="0">
                          <a:latin typeface="Arial" charset="0"/>
                          <a:ea typeface="Arial" charset="0"/>
                          <a:cs typeface="Arial" charset="0"/>
                        </a:rPr>
                        <a:t>1    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7"/>
                  </a:ext>
                </a:extLst>
              </a:tr>
              <a:tr h="276106">
                <a:tc>
                  <a:txBody>
                    <a:bodyPr/>
                    <a:lstStyle/>
                    <a:p>
                      <a:pPr algn="r"/>
                      <a:r>
                        <a:rPr lang="is-IS" sz="1100" b="1" dirty="0">
                          <a:solidFill>
                            <a:srgbClr val="FF0000"/>
                          </a:solidFill>
                          <a:latin typeface="Arial" charset="0"/>
                          <a:ea typeface="Arial" charset="0"/>
                          <a:cs typeface="Arial" charset="0"/>
                        </a:rPr>
                        <a:t>413</a:t>
                      </a:r>
                      <a:r>
                        <a:rPr lang="is-IS"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8"/>
                  </a:ext>
                </a:extLst>
              </a:tr>
              <a:tr h="217980">
                <a:tc>
                  <a:txBody>
                    <a:bodyPr/>
                    <a:lstStyle/>
                    <a:p>
                      <a:pPr algn="r"/>
                      <a:r>
                        <a:rPr lang="is-IS" sz="1100" dirty="0">
                          <a:latin typeface="Arial" charset="0"/>
                          <a:ea typeface="Arial" charset="0"/>
                          <a:cs typeface="Arial" charset="0"/>
                        </a:rPr>
                        <a:t>1    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7139730"/>
              </p:ext>
            </p:extLst>
          </p:nvPr>
        </p:nvGraphicFramePr>
        <p:xfrm>
          <a:off x="6943798" y="2351301"/>
          <a:ext cx="2058308" cy="3059906"/>
        </p:xfrm>
        <a:graphic>
          <a:graphicData uri="http://schemas.openxmlformats.org/drawingml/2006/table">
            <a:tbl>
              <a:tblPr/>
              <a:tblGrid>
                <a:gridCol w="1029154">
                  <a:extLst>
                    <a:ext uri="{9D8B030D-6E8A-4147-A177-3AD203B41FA5}">
                      <a16:colId xmlns:a16="http://schemas.microsoft.com/office/drawing/2014/main" val="20000"/>
                    </a:ext>
                  </a:extLst>
                </a:gridCol>
                <a:gridCol w="1029154">
                  <a:extLst>
                    <a:ext uri="{9D8B030D-6E8A-4147-A177-3AD203B41FA5}">
                      <a16:colId xmlns:a16="http://schemas.microsoft.com/office/drawing/2014/main" val="20001"/>
                    </a:ext>
                  </a:extLst>
                </a:gridCol>
              </a:tblGrid>
              <a:tr h="219828">
                <a:tc gridSpan="2">
                  <a:txBody>
                    <a:bodyPr/>
                    <a:lstStyle/>
                    <a:p>
                      <a:pPr algn="ctr"/>
                      <a:r>
                        <a:rPr lang="en-US" sz="1100" b="1">
                          <a:effectLst/>
                          <a:latin typeface="Arial" charset="0"/>
                          <a:ea typeface="Arial" charset="0"/>
                          <a:cs typeface="Arial" charset="0"/>
                        </a:rPr>
                        <a:t>Scan Information</a:t>
                      </a:r>
                    </a:p>
                  </a:txBody>
                  <a:tcPr marL="39137" marR="39137" marT="19568" marB="1956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9828">
                <a:tc>
                  <a:txBody>
                    <a:bodyPr/>
                    <a:lstStyle/>
                    <a:p>
                      <a:pPr algn="r"/>
                      <a:r>
                        <a:rPr lang="is-IS" sz="1100" dirty="0">
                          <a:latin typeface="Arial" charset="0"/>
                          <a:ea typeface="Arial" charset="0"/>
                          <a:cs typeface="Arial" charset="0"/>
                        </a:rPr>
                        <a:t>5  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1"/>
                  </a:ext>
                </a:extLst>
              </a:tr>
              <a:tr h="277443">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Scan duration</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2"/>
                  </a:ext>
                </a:extLst>
              </a:tr>
              <a:tr h="400021">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Average time per 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3"/>
                  </a:ext>
                </a:extLst>
              </a:tr>
              <a:tr h="277443">
                <a:tc>
                  <a:txBody>
                    <a:bodyPr/>
                    <a:lstStyle/>
                    <a:p>
                      <a:pPr algn="r"/>
                      <a:r>
                        <a:rPr lang="is-IS" sz="1100" dirty="0">
                          <a:latin typeface="Arial" charset="0"/>
                          <a:ea typeface="Arial" charset="0"/>
                          <a:cs typeface="Arial" charset="0"/>
                        </a:rPr>
                        <a:t>581.35 KB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4"/>
                  </a:ext>
                </a:extLst>
              </a:tr>
              <a:tr h="573828">
                <a:tc>
                  <a:txBody>
                    <a:bodyPr/>
                    <a:lstStyle/>
                    <a:p>
                      <a:pPr algn="r"/>
                      <a:r>
                        <a:rPr lang="is-IS" sz="1100">
                          <a:latin typeface="Arial" charset="0"/>
                          <a:ea typeface="Arial" charset="0"/>
                          <a:cs typeface="Arial" charset="0"/>
                        </a:rPr>
                        <a:t>226    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5"/>
                  </a:ext>
                </a:extLst>
              </a:tr>
              <a:tr h="219828">
                <a:tc gridSpan="2">
                  <a:txBody>
                    <a:bodyPr/>
                    <a:lstStyle/>
                    <a:p>
                      <a:pPr algn="ctr"/>
                      <a:r>
                        <a:rPr lang="en-US" sz="1100" b="1">
                          <a:effectLst/>
                          <a:latin typeface="Arial" charset="0"/>
                          <a:ea typeface="Arial" charset="0"/>
                          <a:cs typeface="Arial" charset="0"/>
                        </a:rPr>
                        <a:t>Result Occurrences</a:t>
                      </a:r>
                    </a:p>
                  </a:txBody>
                  <a:tcPr marL="39137" marR="39137" marT="19568" marB="1956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77443">
                <a:tc>
                  <a:txBody>
                    <a:bodyPr/>
                    <a:lstStyle/>
                    <a:p>
                      <a:pPr algn="r"/>
                      <a:r>
                        <a:rPr lang="is-IS" sz="1100" dirty="0">
                          <a:latin typeface="Arial" charset="0"/>
                          <a:ea typeface="Arial" charset="0"/>
                          <a:cs typeface="Arial" charset="0"/>
                        </a:rPr>
                        <a:t>0    </a:t>
                      </a:r>
                    </a:p>
                  </a:txBody>
                  <a:tcPr marL="39137" marR="39137" marT="19568" marB="1956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39137" marR="39137" marT="19568" marB="19568" anchor="ctr">
                    <a:lnL>
                      <a:noFill/>
                    </a:lnL>
                    <a:lnR>
                      <a:noFill/>
                    </a:lnR>
                    <a:lnT>
                      <a:noFill/>
                    </a:lnT>
                    <a:lnB>
                      <a:noFill/>
                    </a:lnB>
                    <a:noFill/>
                  </a:tcPr>
                </a:tc>
                <a:extLst>
                  <a:ext uri="{0D108BD9-81ED-4DB2-BD59-A6C34878D82A}">
                    <a16:rowId xmlns:a16="http://schemas.microsoft.com/office/drawing/2014/main" val="10007"/>
                  </a:ext>
                </a:extLst>
              </a:tr>
              <a:tr h="277443">
                <a:tc>
                  <a:txBody>
                    <a:bodyPr/>
                    <a:lstStyle/>
                    <a:p>
                      <a:pPr algn="r"/>
                      <a:r>
                        <a:rPr lang="is-IS" sz="1100" b="1" dirty="0">
                          <a:solidFill>
                            <a:srgbClr val="FF0000"/>
                          </a:solidFill>
                          <a:latin typeface="Arial" charset="0"/>
                          <a:ea typeface="Arial" charset="0"/>
                          <a:cs typeface="Arial" charset="0"/>
                        </a:rPr>
                        <a:t>178    </a:t>
                      </a:r>
                    </a:p>
                  </a:txBody>
                  <a:tcPr marL="39137" marR="39137" marT="19568" marB="1956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39137" marR="39137" marT="19568" marB="19568" anchor="ctr">
                    <a:lnL>
                      <a:noFill/>
                    </a:lnL>
                    <a:lnR>
                      <a:noFill/>
                    </a:lnR>
                    <a:lnT>
                      <a:noFill/>
                    </a:lnT>
                    <a:lnB>
                      <a:noFill/>
                    </a:lnB>
                    <a:noFill/>
                  </a:tcPr>
                </a:tc>
                <a:extLst>
                  <a:ext uri="{0D108BD9-81ED-4DB2-BD59-A6C34878D82A}">
                    <a16:rowId xmlns:a16="http://schemas.microsoft.com/office/drawing/2014/main" val="10008"/>
                  </a:ext>
                </a:extLst>
              </a:tr>
              <a:tr h="219828">
                <a:tc>
                  <a:txBody>
                    <a:bodyPr/>
                    <a:lstStyle/>
                    <a:p>
                      <a:pPr algn="r"/>
                      <a:r>
                        <a:rPr lang="is-IS" sz="1100">
                          <a:latin typeface="Arial" charset="0"/>
                          <a:ea typeface="Arial" charset="0"/>
                          <a:cs typeface="Arial" charset="0"/>
                        </a:rPr>
                        <a:t>0    </a:t>
                      </a:r>
                    </a:p>
                  </a:txBody>
                  <a:tcPr marL="39137" marR="39137" marT="19568" marB="1956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39137" marR="39137" marT="19568" marB="1956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9623150"/>
              </p:ext>
            </p:extLst>
          </p:nvPr>
        </p:nvGraphicFramePr>
        <p:xfrm>
          <a:off x="2654242" y="2316375"/>
          <a:ext cx="2269924" cy="3062743"/>
        </p:xfrm>
        <a:graphic>
          <a:graphicData uri="http://schemas.openxmlformats.org/drawingml/2006/table">
            <a:tbl>
              <a:tblPr/>
              <a:tblGrid>
                <a:gridCol w="1134962">
                  <a:extLst>
                    <a:ext uri="{9D8B030D-6E8A-4147-A177-3AD203B41FA5}">
                      <a16:colId xmlns:a16="http://schemas.microsoft.com/office/drawing/2014/main" val="20000"/>
                    </a:ext>
                  </a:extLst>
                </a:gridCol>
                <a:gridCol w="1134962">
                  <a:extLst>
                    <a:ext uri="{9D8B030D-6E8A-4147-A177-3AD203B41FA5}">
                      <a16:colId xmlns:a16="http://schemas.microsoft.com/office/drawing/2014/main" val="20001"/>
                    </a:ext>
                  </a:extLst>
                </a:gridCol>
              </a:tblGrid>
              <a:tr h="217980">
                <a:tc gridSpan="2">
                  <a:txBody>
                    <a:bodyPr/>
                    <a:lstStyle/>
                    <a:p>
                      <a:pPr algn="ctr"/>
                      <a:r>
                        <a:rPr lang="en-US" sz="1100" b="1">
                          <a:effectLst/>
                          <a:latin typeface="Arial" charset="0"/>
                          <a:ea typeface="Arial" charset="0"/>
                          <a:cs typeface="Arial" charset="0"/>
                        </a:rPr>
                        <a:t>Scan Information</a:t>
                      </a:r>
                    </a:p>
                  </a:txBody>
                  <a:tcPr marL="40054" marR="40054" marT="20028" marB="2002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0"/>
                  </a:ext>
                </a:extLst>
              </a:tr>
              <a:tr h="217980">
                <a:tc>
                  <a:txBody>
                    <a:bodyPr/>
                    <a:lstStyle/>
                    <a:p>
                      <a:pPr algn="r"/>
                      <a:r>
                        <a:rPr lang="is-IS" sz="1100" dirty="0">
                          <a:latin typeface="Arial" charset="0"/>
                          <a:ea typeface="Arial" charset="0"/>
                          <a:cs typeface="Arial" charset="0"/>
                        </a:rPr>
                        <a:t>5  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1"/>
                  </a:ext>
                </a:extLst>
              </a:tr>
              <a:tr h="280375">
                <a:tc>
                  <a:txBody>
                    <a:bodyPr/>
                    <a:lstStyle/>
                    <a:p>
                      <a:pPr algn="r"/>
                      <a:r>
                        <a:rPr lang="pt-BR" sz="1100" dirty="0">
                          <a:latin typeface="Arial" charset="0"/>
                          <a:ea typeface="Arial" charset="0"/>
                          <a:cs typeface="Arial" charset="0"/>
                        </a:rPr>
                        <a:t>13</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Scan duration</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2"/>
                  </a:ext>
                </a:extLst>
              </a:tr>
              <a:tr h="400534">
                <a:tc>
                  <a:txBody>
                    <a:bodyPr/>
                    <a:lstStyle/>
                    <a:p>
                      <a:pPr algn="r"/>
                      <a:r>
                        <a:rPr lang="pt-BR" sz="1100" dirty="0">
                          <a:latin typeface="Arial" charset="0"/>
                          <a:ea typeface="Arial" charset="0"/>
                          <a:cs typeface="Arial" charset="0"/>
                        </a:rPr>
                        <a:t>2</a:t>
                      </a:r>
                      <a:r>
                        <a:rPr lang="pt-BR" sz="1100" baseline="0" dirty="0">
                          <a:latin typeface="Arial" charset="0"/>
                          <a:ea typeface="Arial" charset="0"/>
                          <a:cs typeface="Arial" charset="0"/>
                        </a:rPr>
                        <a:t> </a:t>
                      </a:r>
                      <a:r>
                        <a:rPr lang="pt-BR" sz="1100" dirty="0" err="1">
                          <a:latin typeface="Arial" charset="0"/>
                          <a:ea typeface="Arial" charset="0"/>
                          <a:cs typeface="Arial" charset="0"/>
                        </a:rPr>
                        <a:t>seconds</a:t>
                      </a:r>
                      <a:r>
                        <a:rPr lang="pt-BR"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Average time per page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3"/>
                  </a:ext>
                </a:extLst>
              </a:tr>
              <a:tr h="280375">
                <a:tc>
                  <a:txBody>
                    <a:bodyPr/>
                    <a:lstStyle/>
                    <a:p>
                      <a:pPr algn="r"/>
                      <a:r>
                        <a:rPr lang="is-IS" sz="1100" dirty="0">
                          <a:latin typeface="Arial" charset="0"/>
                          <a:ea typeface="Arial" charset="0"/>
                          <a:cs typeface="Arial" charset="0"/>
                        </a:rPr>
                        <a:t>581.35 KB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Total scan size</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4"/>
                  </a:ext>
                </a:extLst>
              </a:tr>
              <a:tr h="573828">
                <a:tc>
                  <a:txBody>
                    <a:bodyPr/>
                    <a:lstStyle/>
                    <a:p>
                      <a:pPr algn="r"/>
                      <a:r>
                        <a:rPr lang="is-IS" sz="1100">
                          <a:latin typeface="Arial" charset="0"/>
                          <a:ea typeface="Arial" charset="0"/>
                          <a:cs typeface="Arial" charset="0"/>
                        </a:rPr>
                        <a:t>226    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Total Checkpoints tested</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5"/>
                  </a:ext>
                </a:extLst>
              </a:tr>
              <a:tr h="217980">
                <a:tc gridSpan="2">
                  <a:txBody>
                    <a:bodyPr/>
                    <a:lstStyle/>
                    <a:p>
                      <a:pPr algn="ctr"/>
                      <a:r>
                        <a:rPr lang="en-US" sz="1100" b="1">
                          <a:effectLst/>
                          <a:latin typeface="Arial" charset="0"/>
                          <a:ea typeface="Arial" charset="0"/>
                          <a:cs typeface="Arial" charset="0"/>
                        </a:rPr>
                        <a:t>Result Occurrences</a:t>
                      </a:r>
                    </a:p>
                  </a:txBody>
                  <a:tcPr marL="40054" marR="40054" marT="20028" marB="20028" anchor="ctr">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0006"/>
                  </a:ext>
                </a:extLst>
              </a:tr>
              <a:tr h="280375">
                <a:tc>
                  <a:txBody>
                    <a:bodyPr/>
                    <a:lstStyle/>
                    <a:p>
                      <a:pPr algn="r"/>
                      <a:r>
                        <a:rPr lang="is-IS" sz="1100" dirty="0">
                          <a:latin typeface="Arial" charset="0"/>
                          <a:ea typeface="Arial" charset="0"/>
                          <a:cs typeface="Arial" charset="0"/>
                        </a:rPr>
                        <a:t>1    </a:t>
                      </a:r>
                    </a:p>
                  </a:txBody>
                  <a:tcPr marL="40054" marR="40054" marT="20028" marB="20028" anchor="ctr">
                    <a:lnL>
                      <a:noFill/>
                    </a:lnL>
                    <a:lnR>
                      <a:noFill/>
                    </a:lnR>
                    <a:lnT>
                      <a:noFill/>
                    </a:lnT>
                    <a:lnB>
                      <a:noFill/>
                    </a:lnB>
                    <a:noFill/>
                  </a:tcPr>
                </a:tc>
                <a:tc>
                  <a:txBody>
                    <a:bodyPr/>
                    <a:lstStyle/>
                    <a:p>
                      <a:pPr algn="l"/>
                      <a:r>
                        <a:rPr lang="en-US" sz="1100">
                          <a:latin typeface="Arial" charset="0"/>
                          <a:ea typeface="Arial" charset="0"/>
                          <a:cs typeface="Arial" charset="0"/>
                        </a:rPr>
                        <a:t>Priority 1 Failures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7"/>
                  </a:ext>
                </a:extLst>
              </a:tr>
              <a:tr h="280375">
                <a:tc>
                  <a:txBody>
                    <a:bodyPr/>
                    <a:lstStyle/>
                    <a:p>
                      <a:pPr algn="r"/>
                      <a:r>
                        <a:rPr lang="is-IS" sz="1100" b="1" dirty="0">
                          <a:solidFill>
                            <a:srgbClr val="FF0000"/>
                          </a:solidFill>
                          <a:latin typeface="Arial" charset="0"/>
                          <a:ea typeface="Arial" charset="0"/>
                          <a:cs typeface="Arial" charset="0"/>
                        </a:rPr>
                        <a:t>1</a:t>
                      </a:r>
                      <a:r>
                        <a:rPr lang="is-IS" sz="1100" dirty="0">
                          <a:latin typeface="Arial" charset="0"/>
                          <a:ea typeface="Arial" charset="0"/>
                          <a:cs typeface="Arial" charset="0"/>
                        </a:rPr>
                        <a:t>    </a:t>
                      </a:r>
                    </a:p>
                  </a:txBody>
                  <a:tcPr marL="40054" marR="40054" marT="20028" marB="20028" anchor="ctr">
                    <a:lnL>
                      <a:noFill/>
                    </a:lnL>
                    <a:lnR>
                      <a:noFill/>
                    </a:lnR>
                    <a:lnT>
                      <a:noFill/>
                    </a:lnT>
                    <a:lnB>
                      <a:noFill/>
                    </a:lnB>
                    <a:noFill/>
                  </a:tcPr>
                </a:tc>
                <a:tc>
                  <a:txBody>
                    <a:bodyPr/>
                    <a:lstStyle/>
                    <a:p>
                      <a:pPr algn="l"/>
                      <a:r>
                        <a:rPr lang="en-US" sz="1100" b="1" dirty="0">
                          <a:solidFill>
                            <a:srgbClr val="FF0000"/>
                          </a:solidFill>
                          <a:latin typeface="Arial" charset="0"/>
                          <a:ea typeface="Arial" charset="0"/>
                          <a:cs typeface="Arial" charset="0"/>
                        </a:rPr>
                        <a:t>Total Failures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8"/>
                  </a:ext>
                </a:extLst>
              </a:tr>
              <a:tr h="217980">
                <a:tc>
                  <a:txBody>
                    <a:bodyPr/>
                    <a:lstStyle/>
                    <a:p>
                      <a:pPr algn="r"/>
                      <a:r>
                        <a:rPr lang="is-IS" sz="1100">
                          <a:latin typeface="Arial" charset="0"/>
                          <a:ea typeface="Arial" charset="0"/>
                          <a:cs typeface="Arial" charset="0"/>
                        </a:rPr>
                        <a:t>0    </a:t>
                      </a:r>
                    </a:p>
                  </a:txBody>
                  <a:tcPr marL="40054" marR="40054" marT="20028" marB="20028" anchor="ctr">
                    <a:lnL>
                      <a:noFill/>
                    </a:lnL>
                    <a:lnR>
                      <a:noFill/>
                    </a:lnR>
                    <a:lnT>
                      <a:noFill/>
                    </a:lnT>
                    <a:lnB>
                      <a:noFill/>
                    </a:lnB>
                    <a:noFill/>
                  </a:tcPr>
                </a:tc>
                <a:tc>
                  <a:txBody>
                    <a:bodyPr/>
                    <a:lstStyle/>
                    <a:p>
                      <a:pPr algn="l"/>
                      <a:r>
                        <a:rPr lang="en-US" sz="1100" dirty="0">
                          <a:latin typeface="Arial" charset="0"/>
                          <a:ea typeface="Arial" charset="0"/>
                          <a:cs typeface="Arial" charset="0"/>
                        </a:rPr>
                        <a:t>Warnings</a:t>
                      </a:r>
                    </a:p>
                  </a:txBody>
                  <a:tcPr marL="40054" marR="40054" marT="20028" marB="20028" anchor="ctr">
                    <a:lnL>
                      <a:noFill/>
                    </a:lnL>
                    <a:lnR>
                      <a:noFill/>
                    </a:lnR>
                    <a:lnT>
                      <a:noFill/>
                    </a:lnT>
                    <a:lnB>
                      <a:noFill/>
                    </a:lnB>
                    <a:noFill/>
                  </a:tcPr>
                </a:tc>
                <a:extLst>
                  <a:ext uri="{0D108BD9-81ED-4DB2-BD59-A6C34878D82A}">
                    <a16:rowId xmlns:a16="http://schemas.microsoft.com/office/drawing/2014/main" val="10009"/>
                  </a:ext>
                </a:extLst>
              </a:tr>
            </a:tbl>
          </a:graphicData>
        </a:graphic>
      </p:graphicFrame>
      <p:sp>
        <p:nvSpPr>
          <p:cNvPr id="3" name="Rectangle 2"/>
          <p:cNvSpPr/>
          <p:nvPr/>
        </p:nvSpPr>
        <p:spPr>
          <a:xfrm>
            <a:off x="692728" y="5750192"/>
            <a:ext cx="8451272" cy="300082"/>
          </a:xfrm>
          <a:prstGeom prst="rect">
            <a:avLst/>
          </a:prstGeom>
        </p:spPr>
        <p:txBody>
          <a:bodyPr wrap="square">
            <a:spAutoFit/>
          </a:bodyPr>
          <a:lstStyle/>
          <a:p>
            <a:pPr algn="ctr"/>
            <a:r>
              <a:rPr lang="en-US" sz="1350" b="1" i="1" dirty="0" err="1"/>
              <a:t>Marcielipsitt.com</a:t>
            </a:r>
            <a:r>
              <a:rPr lang="en-US" sz="1350" b="1" i="1" dirty="0"/>
              <a:t>/ Scan completed 3/7/2017</a:t>
            </a:r>
            <a:endParaRPr lang="en-US" sz="135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4" name="Title 1"/>
          <p:cNvSpPr txBox="1">
            <a:spLocks/>
          </p:cNvSpPr>
          <p:nvPr/>
        </p:nvSpPr>
        <p:spPr>
          <a:xfrm>
            <a:off x="991029" y="1154168"/>
            <a:ext cx="9143999" cy="1197133"/>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US" b="1" dirty="0">
                <a:solidFill>
                  <a:srgbClr val="0059BE"/>
                </a:solidFill>
                <a:latin typeface="Arial" charset="0"/>
                <a:ea typeface="Arial" charset="0"/>
                <a:cs typeface="Arial" charset="0"/>
              </a:rPr>
              <a:t>5 Page Audit	</a:t>
            </a:r>
          </a:p>
        </p:txBody>
      </p:sp>
      <p:sp>
        <p:nvSpPr>
          <p:cNvPr id="15" name="TextBox 14"/>
          <p:cNvSpPr txBox="1"/>
          <p:nvPr/>
        </p:nvSpPr>
        <p:spPr>
          <a:xfrm>
            <a:off x="721270" y="1760450"/>
            <a:ext cx="1844855" cy="507831"/>
          </a:xfrm>
          <a:prstGeom prst="rect">
            <a:avLst/>
          </a:prstGeom>
          <a:noFill/>
        </p:spPr>
        <p:txBody>
          <a:bodyPr wrap="square" rtlCol="0">
            <a:spAutoFit/>
          </a:bodyPr>
          <a:lstStyle/>
          <a:p>
            <a:pPr algn="ctr"/>
            <a:r>
              <a:rPr lang="en-US" sz="1350" b="1" dirty="0">
                <a:latin typeface="Arial" charset="0"/>
                <a:ea typeface="Arial" charset="0"/>
                <a:cs typeface="Arial" charset="0"/>
              </a:rPr>
              <a:t>ALL 120 CHECKPOINTS</a:t>
            </a:r>
          </a:p>
        </p:txBody>
      </p:sp>
      <p:sp>
        <p:nvSpPr>
          <p:cNvPr id="16" name="TextBox 15"/>
          <p:cNvSpPr txBox="1"/>
          <p:nvPr/>
        </p:nvSpPr>
        <p:spPr>
          <a:xfrm>
            <a:off x="2863935" y="1954636"/>
            <a:ext cx="18448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t>
            </a:r>
          </a:p>
        </p:txBody>
      </p:sp>
      <p:sp>
        <p:nvSpPr>
          <p:cNvPr id="17" name="TextBox 16"/>
          <p:cNvSpPr txBox="1"/>
          <p:nvPr/>
        </p:nvSpPr>
        <p:spPr>
          <a:xfrm>
            <a:off x="4743023" y="1950463"/>
            <a:ext cx="2248571"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t>
            </a:r>
          </a:p>
        </p:txBody>
      </p:sp>
      <p:sp>
        <p:nvSpPr>
          <p:cNvPr id="18" name="TextBox 17"/>
          <p:cNvSpPr txBox="1"/>
          <p:nvPr/>
        </p:nvSpPr>
        <p:spPr>
          <a:xfrm>
            <a:off x="6868506" y="1954637"/>
            <a:ext cx="2147455" cy="300082"/>
          </a:xfrm>
          <a:prstGeom prst="rect">
            <a:avLst/>
          </a:prstGeom>
          <a:noFill/>
        </p:spPr>
        <p:txBody>
          <a:bodyPr wrap="square" rtlCol="0">
            <a:spAutoFit/>
          </a:bodyPr>
          <a:lstStyle/>
          <a:p>
            <a:pPr algn="ctr"/>
            <a:r>
              <a:rPr lang="en-US" sz="1350" b="1" dirty="0">
                <a:latin typeface="Arial" charset="0"/>
                <a:ea typeface="Arial" charset="0"/>
                <a:cs typeface="Arial" charset="0"/>
              </a:rPr>
              <a:t>WCAG 2.0 LEVEL </a:t>
            </a:r>
            <a:r>
              <a:rPr lang="en-US" sz="1350" b="1" dirty="0">
                <a:solidFill>
                  <a:srgbClr val="FF0000"/>
                </a:solidFill>
                <a:latin typeface="Arial" charset="0"/>
                <a:ea typeface="Arial" charset="0"/>
                <a:cs typeface="Arial" charset="0"/>
              </a:rPr>
              <a:t>AAA</a:t>
            </a:r>
          </a:p>
        </p:txBody>
      </p:sp>
      <p:cxnSp>
        <p:nvCxnSpPr>
          <p:cNvPr id="5" name="Straight Connector 4"/>
          <p:cNvCxnSpPr/>
          <p:nvPr/>
        </p:nvCxnSpPr>
        <p:spPr>
          <a:xfrm>
            <a:off x="991029" y="2316375"/>
            <a:ext cx="8011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85512" y="2508738"/>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07863" y="2508738"/>
            <a:ext cx="0" cy="3095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92346" y="2508738"/>
            <a:ext cx="0" cy="3095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3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8684" y="956172"/>
            <a:ext cx="6571343" cy="1049235"/>
          </a:xfrm>
        </p:spPr>
        <p:txBody>
          <a:bodyPr/>
          <a:lstStyle/>
          <a:p>
            <a:r>
              <a:rPr lang="en-US" b="1" dirty="0">
                <a:solidFill>
                  <a:srgbClr val="0059BE"/>
                </a:solidFill>
                <a:latin typeface="Arial" charset="0"/>
                <a:ea typeface="Arial" charset="0"/>
                <a:cs typeface="Arial" charset="0"/>
              </a:rPr>
              <a:t>How Do I Compare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47" y="2637450"/>
            <a:ext cx="7973318" cy="1568874"/>
          </a:xfrm>
          <a:prstGeom prst="rect">
            <a:avLst/>
          </a:prstGeom>
        </p:spPr>
      </p:pic>
      <p:sp>
        <p:nvSpPr>
          <p:cNvPr id="3" name="Rectangle 2"/>
          <p:cNvSpPr/>
          <p:nvPr/>
        </p:nvSpPr>
        <p:spPr>
          <a:xfrm>
            <a:off x="931572" y="3400022"/>
            <a:ext cx="772732" cy="141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646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5556" y="443554"/>
            <a:ext cx="6571343" cy="1049235"/>
          </a:xfrm>
        </p:spPr>
        <p:txBody>
          <a:bodyPr>
            <a:normAutofit/>
          </a:bodyPr>
          <a:lstStyle/>
          <a:p>
            <a:r>
              <a:rPr lang="en-US" b="1" dirty="0">
                <a:solidFill>
                  <a:srgbClr val="0059BE"/>
                </a:solidFill>
                <a:latin typeface="Arial" charset="0"/>
                <a:ea typeface="Arial" charset="0"/>
                <a:cs typeface="Arial" charset="0"/>
              </a:rPr>
              <a:t>Examples of ADA </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Compliant sites</a:t>
            </a:r>
          </a:p>
        </p:txBody>
      </p:sp>
      <p:sp>
        <p:nvSpPr>
          <p:cNvPr id="9" name="TextBox 8"/>
          <p:cNvSpPr txBox="1"/>
          <p:nvPr/>
        </p:nvSpPr>
        <p:spPr>
          <a:xfrm>
            <a:off x="6331001" y="1612213"/>
            <a:ext cx="2501299" cy="1200329"/>
          </a:xfrm>
          <a:prstGeom prst="rect">
            <a:avLst/>
          </a:prstGeom>
          <a:noFill/>
        </p:spPr>
        <p:txBody>
          <a:bodyPr wrap="square" rtlCol="0">
            <a:spAutoFit/>
          </a:bodyPr>
          <a:lstStyle/>
          <a:p>
            <a:r>
              <a:rPr lang="en-US" b="1" dirty="0">
                <a:latin typeface="Arial" charset="0"/>
                <a:ea typeface="Arial" charset="0"/>
                <a:cs typeface="Arial" charset="0"/>
              </a:rPr>
              <a:t>Post fix results</a:t>
            </a:r>
            <a:r>
              <a:rPr lang="en-US" b="1">
                <a:latin typeface="Arial" charset="0"/>
                <a:ea typeface="Arial" charset="0"/>
                <a:cs typeface="Arial" charset="0"/>
              </a:rPr>
              <a:t>. </a:t>
            </a:r>
          </a:p>
          <a:p>
            <a:r>
              <a:rPr lang="en-US" sz="1350" dirty="0">
                <a:latin typeface="Arial" charset="0"/>
                <a:ea typeface="Arial" charset="0"/>
                <a:cs typeface="Arial" charset="0"/>
              </a:rPr>
              <a:t>Only error is based on a 3</a:t>
            </a:r>
            <a:r>
              <a:rPr lang="en-US" sz="1350" baseline="30000" dirty="0">
                <a:latin typeface="Arial" charset="0"/>
                <a:ea typeface="Arial" charset="0"/>
                <a:cs typeface="Arial" charset="0"/>
              </a:rPr>
              <a:t>rd</a:t>
            </a:r>
            <a:r>
              <a:rPr lang="en-US" sz="1350" dirty="0">
                <a:latin typeface="Arial" charset="0"/>
                <a:ea typeface="Arial" charset="0"/>
                <a:cs typeface="Arial" charset="0"/>
              </a:rPr>
              <a:t> party search tool that we do not have access to change source code. </a:t>
            </a:r>
          </a:p>
        </p:txBody>
      </p:sp>
      <p:sp>
        <p:nvSpPr>
          <p:cNvPr id="10" name="TextBox 9"/>
          <p:cNvSpPr txBox="1"/>
          <p:nvPr/>
        </p:nvSpPr>
        <p:spPr>
          <a:xfrm>
            <a:off x="1103063" y="1657780"/>
            <a:ext cx="3136427" cy="369332"/>
          </a:xfrm>
          <a:prstGeom prst="rect">
            <a:avLst/>
          </a:prstGeom>
          <a:noFill/>
        </p:spPr>
        <p:txBody>
          <a:bodyPr wrap="square" rtlCol="0">
            <a:spAutoFit/>
          </a:bodyPr>
          <a:lstStyle/>
          <a:p>
            <a:r>
              <a:rPr lang="en-US" b="1" dirty="0">
                <a:latin typeface="Arial" charset="0"/>
                <a:ea typeface="Arial" charset="0"/>
                <a:cs typeface="Arial" charset="0"/>
              </a:rPr>
              <a:t>Pre fix results.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12" name="Picture 11"/>
          <p:cNvPicPr>
            <a:picLocks noChangeAspect="1"/>
          </p:cNvPicPr>
          <p:nvPr/>
        </p:nvPicPr>
        <p:blipFill rotWithShape="1">
          <a:blip r:embed="rId4"/>
          <a:srcRect l="4740" t="12723" r="3881"/>
          <a:stretch/>
        </p:blipFill>
        <p:spPr>
          <a:xfrm>
            <a:off x="1207436" y="2241272"/>
            <a:ext cx="1818380" cy="3616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2356" y="1795720"/>
            <a:ext cx="2892723" cy="4062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6558" y="2931966"/>
            <a:ext cx="2480681" cy="924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5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5459" y="1361099"/>
            <a:ext cx="7173414" cy="1044117"/>
          </a:xfrm>
        </p:spPr>
        <p:txBody>
          <a:bodyPr>
            <a:noAutofit/>
          </a:bodyPr>
          <a:lstStyle/>
          <a:p>
            <a:r>
              <a:rPr lang="en-US" b="1" dirty="0">
                <a:solidFill>
                  <a:srgbClr val="0059BE"/>
                </a:solidFill>
                <a:latin typeface="Arial" charset="0"/>
                <a:ea typeface="Arial" charset="0"/>
                <a:cs typeface="Arial" charset="0"/>
              </a:rPr>
              <a:t>The U.S. department of education does play a role with website accessibility</a:t>
            </a:r>
          </a:p>
        </p:txBody>
      </p:sp>
      <p:sp>
        <p:nvSpPr>
          <p:cNvPr id="3" name="Content Placeholder 2"/>
          <p:cNvSpPr>
            <a:spLocks noGrp="1"/>
          </p:cNvSpPr>
          <p:nvPr>
            <p:ph sz="half" idx="4294967295"/>
          </p:nvPr>
        </p:nvSpPr>
        <p:spPr>
          <a:xfrm>
            <a:off x="1125459" y="2923314"/>
            <a:ext cx="3640505" cy="3026951"/>
          </a:xfrm>
        </p:spPr>
        <p:txBody>
          <a:bodyPr>
            <a:noAutofit/>
          </a:bodyPr>
          <a:lstStyle/>
          <a:p>
            <a:pPr>
              <a:lnSpc>
                <a:spcPct val="100000"/>
              </a:lnSpc>
            </a:pPr>
            <a:r>
              <a:rPr lang="en-US" dirty="0">
                <a:latin typeface="Arial" charset="0"/>
                <a:ea typeface="Arial" charset="0"/>
                <a:cs typeface="Arial" charset="0"/>
              </a:rPr>
              <a:t>The Office for Civil Rights (OCR) of the United States Department of Education and the Civil Rights Division of the United States Department of Justice are responsible for investigating complaints of disability discrimination.</a:t>
            </a:r>
          </a:p>
          <a:p>
            <a:pPr>
              <a:lnSpc>
                <a:spcPct val="100000"/>
              </a:lnSpc>
            </a:pPr>
            <a:endParaRPr lang="en-US" dirty="0">
              <a:latin typeface="Arial" charset="0"/>
              <a:ea typeface="Arial" charset="0"/>
              <a:cs typeface="Arial" charset="0"/>
            </a:endParaRPr>
          </a:p>
        </p:txBody>
      </p:sp>
      <p:sp>
        <p:nvSpPr>
          <p:cNvPr id="4" name="Content Placeholder 3"/>
          <p:cNvSpPr>
            <a:spLocks noGrp="1"/>
          </p:cNvSpPr>
          <p:nvPr>
            <p:ph sz="half" idx="4294967295"/>
          </p:nvPr>
        </p:nvSpPr>
        <p:spPr>
          <a:xfrm>
            <a:off x="4993314" y="2923314"/>
            <a:ext cx="3735052" cy="3214256"/>
          </a:xfrm>
        </p:spPr>
        <p:txBody>
          <a:bodyPr>
            <a:normAutofit/>
          </a:bodyPr>
          <a:lstStyle/>
          <a:p>
            <a:pPr>
              <a:lnSpc>
                <a:spcPct val="100000"/>
              </a:lnSpc>
            </a:pPr>
            <a:r>
              <a:rPr lang="en-US" dirty="0">
                <a:latin typeface="Arial" charset="0"/>
                <a:ea typeface="Arial" charset="0"/>
                <a:cs typeface="Arial" charset="0"/>
              </a:rPr>
              <a:t>OCR enforces Section 504 of the Rehabilitation Act and Title II of the Americans with Disabilities Act and is responsible for investigating a public school district’s alleged violation of these laws.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10275"/>
            <a:ext cx="2168264" cy="889315"/>
          </a:xfrm>
          <a:prstGeom prst="rect">
            <a:avLst/>
          </a:prstGeom>
        </p:spPr>
      </p:pic>
    </p:spTree>
    <p:extLst>
      <p:ext uri="{BB962C8B-B14F-4D97-AF65-F5344CB8AC3E}">
        <p14:creationId xmlns:p14="http://schemas.microsoft.com/office/powerpoint/2010/main" val="909353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8684" y="956172"/>
            <a:ext cx="6571343" cy="1049235"/>
          </a:xfrm>
        </p:spPr>
        <p:txBody>
          <a:bodyPr>
            <a:normAutofit/>
          </a:bodyPr>
          <a:lstStyle/>
          <a:p>
            <a:r>
              <a:rPr lang="en-US" b="1" dirty="0">
                <a:solidFill>
                  <a:srgbClr val="0059BE"/>
                </a:solidFill>
                <a:latin typeface="Arial" charset="0"/>
                <a:ea typeface="Arial" charset="0"/>
                <a:cs typeface="Arial" charset="0"/>
              </a:rPr>
              <a:t>Examples of ADA </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Compliant sites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13" name="TextBox 12"/>
          <p:cNvSpPr txBox="1"/>
          <p:nvPr/>
        </p:nvSpPr>
        <p:spPr>
          <a:xfrm>
            <a:off x="6317749" y="2335700"/>
            <a:ext cx="2501299" cy="369332"/>
          </a:xfrm>
          <a:prstGeom prst="rect">
            <a:avLst/>
          </a:prstGeom>
          <a:noFill/>
        </p:spPr>
        <p:txBody>
          <a:bodyPr wrap="square" rtlCol="0">
            <a:spAutoFit/>
          </a:bodyPr>
          <a:lstStyle/>
          <a:p>
            <a:r>
              <a:rPr lang="en-US" b="1" dirty="0">
                <a:latin typeface="Arial" charset="0"/>
                <a:ea typeface="Arial" charset="0"/>
                <a:cs typeface="Arial" charset="0"/>
              </a:rPr>
              <a:t>Post fix results. </a:t>
            </a:r>
          </a:p>
        </p:txBody>
      </p:sp>
      <p:sp>
        <p:nvSpPr>
          <p:cNvPr id="14" name="TextBox 13"/>
          <p:cNvSpPr txBox="1"/>
          <p:nvPr/>
        </p:nvSpPr>
        <p:spPr>
          <a:xfrm>
            <a:off x="1103063" y="2335700"/>
            <a:ext cx="3136427" cy="369332"/>
          </a:xfrm>
          <a:prstGeom prst="rect">
            <a:avLst/>
          </a:prstGeom>
          <a:noFill/>
        </p:spPr>
        <p:txBody>
          <a:bodyPr wrap="square" rtlCol="0">
            <a:spAutoFit/>
          </a:bodyPr>
          <a:lstStyle/>
          <a:p>
            <a:r>
              <a:rPr lang="en-US" b="1" dirty="0">
                <a:latin typeface="Arial" charset="0"/>
                <a:ea typeface="Arial" charset="0"/>
                <a:cs typeface="Arial" charset="0"/>
              </a:rPr>
              <a:t>Pre fix results. </a:t>
            </a:r>
          </a:p>
        </p:txBody>
      </p:sp>
      <p:pic>
        <p:nvPicPr>
          <p:cNvPr id="15"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555" y="2005407"/>
            <a:ext cx="2226144" cy="4567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a:stretch>
            <a:fillRect/>
          </a:stretch>
        </p:blipFill>
        <p:spPr>
          <a:xfrm>
            <a:off x="1103063" y="2901935"/>
            <a:ext cx="2247900" cy="60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7749" y="2903492"/>
            <a:ext cx="1837944" cy="61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287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2558" y="956172"/>
            <a:ext cx="6571343" cy="1049235"/>
          </a:xfrm>
        </p:spPr>
        <p:txBody>
          <a:bodyPr>
            <a:normAutofit/>
          </a:bodyPr>
          <a:lstStyle/>
          <a:p>
            <a:r>
              <a:rPr lang="en-US" b="1" dirty="0">
                <a:solidFill>
                  <a:srgbClr val="0059BE"/>
                </a:solidFill>
                <a:latin typeface="Arial" charset="0"/>
                <a:ea typeface="Arial" charset="0"/>
                <a:cs typeface="Arial" charset="0"/>
              </a:rPr>
              <a:t>What to do NOW?</a:t>
            </a:r>
          </a:p>
        </p:txBody>
      </p:sp>
      <p:sp>
        <p:nvSpPr>
          <p:cNvPr id="3" name="Content Placeholder 2"/>
          <p:cNvSpPr>
            <a:spLocks noGrp="1"/>
          </p:cNvSpPr>
          <p:nvPr>
            <p:ph idx="4294967295"/>
          </p:nvPr>
        </p:nvSpPr>
        <p:spPr>
          <a:xfrm>
            <a:off x="1002558" y="2005407"/>
            <a:ext cx="8015316" cy="3875727"/>
          </a:xfrm>
        </p:spPr>
        <p:txBody>
          <a:bodyPr>
            <a:noAutofit/>
          </a:bodyPr>
          <a:lstStyle/>
          <a:p>
            <a:r>
              <a:rPr lang="en-US" sz="2400" b="1" dirty="0">
                <a:latin typeface="Arial" charset="0"/>
                <a:ea typeface="Arial" charset="0"/>
                <a:cs typeface="Arial" charset="0"/>
              </a:rPr>
              <a:t>Establish a District policy for compliance</a:t>
            </a:r>
          </a:p>
          <a:p>
            <a:r>
              <a:rPr lang="en-US" sz="2400" b="1" dirty="0">
                <a:latin typeface="Arial" charset="0"/>
                <a:ea typeface="Arial" charset="0"/>
                <a:cs typeface="Arial" charset="0"/>
              </a:rPr>
              <a:t>Staff Development for Website users</a:t>
            </a:r>
          </a:p>
          <a:p>
            <a:r>
              <a:rPr lang="en-US" sz="2400" b="1" dirty="0">
                <a:latin typeface="Arial" charset="0"/>
                <a:ea typeface="Arial" charset="0"/>
                <a:cs typeface="Arial" charset="0"/>
              </a:rPr>
              <a:t>Ensure you have a system-CMS that can support Compliance</a:t>
            </a:r>
            <a:endParaRPr lang="en-US" sz="2400" dirty="0">
              <a:latin typeface="Arial" charset="0"/>
              <a:ea typeface="Arial" charset="0"/>
              <a:cs typeface="Arial" charset="0"/>
            </a:endParaRPr>
          </a:p>
          <a:p>
            <a:r>
              <a:rPr lang="en-US" sz="2400" b="1" dirty="0">
                <a:latin typeface="Arial" charset="0"/>
                <a:ea typeface="Arial" charset="0"/>
                <a:cs typeface="Arial" charset="0"/>
              </a:rPr>
              <a:t>Complete a Compliance audit on your website</a:t>
            </a:r>
          </a:p>
          <a:p>
            <a:r>
              <a:rPr lang="en-US" sz="2400" b="1" dirty="0">
                <a:latin typeface="Arial" charset="0"/>
                <a:ea typeface="Arial" charset="0"/>
                <a:cs typeface="Arial" charset="0"/>
              </a:rPr>
              <a:t>Website Feedback</a:t>
            </a:r>
          </a:p>
          <a:p>
            <a:r>
              <a:rPr lang="en-US" sz="2400" b="1" dirty="0">
                <a:latin typeface="Arial" charset="0"/>
                <a:ea typeface="Arial" charset="0"/>
                <a:cs typeface="Arial" charset="0"/>
              </a:rPr>
              <a:t>Stay close to your users</a:t>
            </a:r>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3079865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8684" y="1211512"/>
            <a:ext cx="6571343" cy="1049235"/>
          </a:xfrm>
        </p:spPr>
        <p:txBody>
          <a:bodyPr>
            <a:normAutofit/>
          </a:bodyPr>
          <a:lstStyle/>
          <a:p>
            <a:r>
              <a:rPr lang="en-US" b="1" dirty="0">
                <a:solidFill>
                  <a:srgbClr val="0059BE"/>
                </a:solidFill>
                <a:latin typeface="Arial" charset="0"/>
                <a:ea typeface="Arial" charset="0"/>
                <a:cs typeface="Arial" charset="0"/>
              </a:rPr>
              <a:t>What is Public Facing</a:t>
            </a:r>
          </a:p>
        </p:txBody>
      </p:sp>
      <p:sp>
        <p:nvSpPr>
          <p:cNvPr id="3" name="Content Placeholder 2"/>
          <p:cNvSpPr>
            <a:spLocks noGrp="1"/>
          </p:cNvSpPr>
          <p:nvPr>
            <p:ph idx="4294967295"/>
          </p:nvPr>
        </p:nvSpPr>
        <p:spPr>
          <a:xfrm>
            <a:off x="1128684" y="2260747"/>
            <a:ext cx="8015316" cy="3620387"/>
          </a:xfrm>
        </p:spPr>
        <p:txBody>
          <a:bodyPr>
            <a:normAutofit lnSpcReduction="10000"/>
          </a:bodyPr>
          <a:lstStyle/>
          <a:p>
            <a:r>
              <a:rPr lang="en-US" sz="2400" b="1" dirty="0">
                <a:latin typeface="Arial" charset="0"/>
                <a:ea typeface="Arial" charset="0"/>
                <a:cs typeface="Arial" charset="0"/>
              </a:rPr>
              <a:t>Pdfs, word docs, </a:t>
            </a:r>
            <a:r>
              <a:rPr lang="en-US" sz="2400" b="1" dirty="0" err="1">
                <a:latin typeface="Arial" charset="0"/>
                <a:ea typeface="Arial" charset="0"/>
                <a:cs typeface="Arial" charset="0"/>
              </a:rPr>
              <a:t>powerpoint</a:t>
            </a:r>
            <a:r>
              <a:rPr lang="en-US" sz="2400" b="1" dirty="0">
                <a:latin typeface="Arial" charset="0"/>
                <a:ea typeface="Arial" charset="0"/>
                <a:cs typeface="Arial" charset="0"/>
              </a:rPr>
              <a:t> and </a:t>
            </a:r>
            <a:br>
              <a:rPr lang="en-US" sz="2400" b="1" dirty="0">
                <a:latin typeface="Arial" charset="0"/>
                <a:ea typeface="Arial" charset="0"/>
                <a:cs typeface="Arial" charset="0"/>
              </a:rPr>
            </a:br>
            <a:r>
              <a:rPr lang="en-US" sz="2400" b="1" dirty="0">
                <a:latin typeface="Arial" charset="0"/>
                <a:ea typeface="Arial" charset="0"/>
                <a:cs typeface="Arial" charset="0"/>
              </a:rPr>
              <a:t>other documents</a:t>
            </a:r>
          </a:p>
          <a:p>
            <a:r>
              <a:rPr lang="en-US" sz="2400" b="1" dirty="0">
                <a:latin typeface="Arial" charset="0"/>
                <a:ea typeface="Arial" charset="0"/>
                <a:cs typeface="Arial" charset="0"/>
              </a:rPr>
              <a:t>Webpage content</a:t>
            </a:r>
          </a:p>
          <a:p>
            <a:r>
              <a:rPr lang="en-US" sz="2400" b="1" dirty="0">
                <a:latin typeface="Arial" charset="0"/>
                <a:ea typeface="Arial" charset="0"/>
                <a:cs typeface="Arial" charset="0"/>
              </a:rPr>
              <a:t>Social media (twitter, </a:t>
            </a:r>
            <a:r>
              <a:rPr lang="en-US" sz="2400" b="1" dirty="0" err="1">
                <a:latin typeface="Arial" charset="0"/>
                <a:ea typeface="Arial" charset="0"/>
                <a:cs typeface="Arial" charset="0"/>
              </a:rPr>
              <a:t>facebook</a:t>
            </a:r>
            <a:r>
              <a:rPr lang="en-US" sz="2400" b="1" dirty="0">
                <a:latin typeface="Arial" charset="0"/>
                <a:ea typeface="Arial" charset="0"/>
                <a:cs typeface="Arial" charset="0"/>
              </a:rPr>
              <a:t>) as </a:t>
            </a:r>
            <a:br>
              <a:rPr lang="en-US" sz="2400" b="1" dirty="0">
                <a:latin typeface="Arial" charset="0"/>
                <a:ea typeface="Arial" charset="0"/>
                <a:cs typeface="Arial" charset="0"/>
              </a:rPr>
            </a:br>
            <a:r>
              <a:rPr lang="en-US" sz="2400" b="1" dirty="0">
                <a:latin typeface="Arial" charset="0"/>
                <a:ea typeface="Arial" charset="0"/>
                <a:cs typeface="Arial" charset="0"/>
              </a:rPr>
              <a:t>well as other third-party content</a:t>
            </a:r>
          </a:p>
          <a:p>
            <a:r>
              <a:rPr lang="en-US" sz="2400" b="1" dirty="0">
                <a:latin typeface="Arial" charset="0"/>
                <a:ea typeface="Arial" charset="0"/>
                <a:cs typeface="Arial" charset="0"/>
              </a:rPr>
              <a:t>Multimedia (imbedded video feeds)</a:t>
            </a:r>
          </a:p>
          <a:p>
            <a:r>
              <a:rPr lang="en-US" sz="2400" b="1" dirty="0" err="1">
                <a:latin typeface="Arial" charset="0"/>
                <a:ea typeface="Arial" charset="0"/>
                <a:cs typeface="Arial" charset="0"/>
              </a:rPr>
              <a:t>lms</a:t>
            </a:r>
            <a:r>
              <a:rPr lang="en-US" sz="2400" b="1" dirty="0">
                <a:latin typeface="Arial" charset="0"/>
                <a:ea typeface="Arial" charset="0"/>
                <a:cs typeface="Arial" charset="0"/>
              </a:rPr>
              <a:t> </a:t>
            </a:r>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056504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8684" y="1507965"/>
            <a:ext cx="6571343" cy="1049235"/>
          </a:xfrm>
        </p:spPr>
        <p:txBody>
          <a:bodyPr>
            <a:normAutofit/>
          </a:bodyPr>
          <a:lstStyle/>
          <a:p>
            <a:r>
              <a:rPr lang="en-US" b="1" dirty="0">
                <a:solidFill>
                  <a:srgbClr val="0059BE"/>
                </a:solidFill>
                <a:latin typeface="Arial" charset="0"/>
                <a:ea typeface="Arial" charset="0"/>
                <a:cs typeface="Arial" charset="0"/>
              </a:rPr>
              <a:t>Well it is not Public Facing</a:t>
            </a:r>
            <a:r>
              <a:rPr lang="mr-IN" b="1" dirty="0">
                <a:solidFill>
                  <a:srgbClr val="0059BE"/>
                </a:solidFill>
                <a:latin typeface="Arial" charset="0"/>
                <a:ea typeface="Arial" charset="0"/>
                <a:cs typeface="Arial" charset="0"/>
              </a:rPr>
              <a:t>…</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so I am all good</a:t>
            </a:r>
          </a:p>
        </p:txBody>
      </p:sp>
      <p:sp>
        <p:nvSpPr>
          <p:cNvPr id="3" name="Content Placeholder 2"/>
          <p:cNvSpPr>
            <a:spLocks noGrp="1"/>
          </p:cNvSpPr>
          <p:nvPr>
            <p:ph idx="4294967295"/>
          </p:nvPr>
        </p:nvSpPr>
        <p:spPr>
          <a:xfrm>
            <a:off x="1175982" y="2812540"/>
            <a:ext cx="6344171" cy="2500439"/>
          </a:xfrm>
        </p:spPr>
        <p:txBody>
          <a:bodyPr>
            <a:normAutofit lnSpcReduction="10000"/>
          </a:bodyPr>
          <a:lstStyle/>
          <a:p>
            <a:pPr marL="0" indent="0" algn="ctr">
              <a:buNone/>
            </a:pPr>
            <a:r>
              <a:rPr lang="en-US" sz="2400" b="1" dirty="0">
                <a:solidFill>
                  <a:srgbClr val="FFA143"/>
                </a:solidFill>
                <a:latin typeface="Arial Black" charset="0"/>
                <a:ea typeface="Arial Black" charset="0"/>
                <a:cs typeface="Arial Black" charset="0"/>
              </a:rPr>
              <a:t>SIMPLE ANSWER IS NO</a:t>
            </a:r>
          </a:p>
          <a:p>
            <a:pPr lvl="1"/>
            <a:r>
              <a:rPr lang="en-US" sz="2400" b="1" dirty="0">
                <a:latin typeface="Arial" charset="0"/>
                <a:ea typeface="Arial" charset="0"/>
                <a:cs typeface="Arial" charset="0"/>
              </a:rPr>
              <a:t>Intranet content</a:t>
            </a:r>
          </a:p>
          <a:p>
            <a:pPr lvl="1"/>
            <a:r>
              <a:rPr lang="en-US" sz="2400" b="1" dirty="0">
                <a:latin typeface="Arial" charset="0"/>
                <a:ea typeface="Arial" charset="0"/>
                <a:cs typeface="Arial" charset="0"/>
              </a:rPr>
              <a:t>Staff forms</a:t>
            </a:r>
          </a:p>
          <a:p>
            <a:pPr lvl="1"/>
            <a:r>
              <a:rPr lang="en-US" sz="2400" b="1" dirty="0">
                <a:latin typeface="Arial" charset="0"/>
                <a:ea typeface="Arial" charset="0"/>
                <a:cs typeface="Arial" charset="0"/>
              </a:rPr>
              <a:t>Staff training (</a:t>
            </a:r>
            <a:r>
              <a:rPr lang="en-US" sz="2400" b="1" dirty="0" err="1">
                <a:latin typeface="Arial" charset="0"/>
                <a:ea typeface="Arial" charset="0"/>
                <a:cs typeface="Arial" charset="0"/>
              </a:rPr>
              <a:t>lMS</a:t>
            </a:r>
            <a:r>
              <a:rPr lang="en-US" sz="2400" b="1" dirty="0">
                <a:latin typeface="Arial" charset="0"/>
                <a:ea typeface="Arial" charset="0"/>
                <a:cs typeface="Arial" charset="0"/>
              </a:rPr>
              <a:t>/PD)</a:t>
            </a:r>
          </a:p>
          <a:p>
            <a:pPr lvl="1"/>
            <a:r>
              <a:rPr lang="en-US" sz="2400" b="1" dirty="0">
                <a:latin typeface="Arial" charset="0"/>
                <a:ea typeface="Arial" charset="0"/>
                <a:cs typeface="Arial" charset="0"/>
              </a:rPr>
              <a:t>This also includes student content</a:t>
            </a:r>
            <a:endParaRPr lang="en-US" sz="2400" dirty="0">
              <a:latin typeface="Arial" charset="0"/>
              <a:ea typeface="Arial" charset="0"/>
              <a:cs typeface="Arial" charset="0"/>
            </a:endParaRPr>
          </a:p>
          <a:p>
            <a:endParaRPr lang="en-US"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74813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8684" y="1324303"/>
            <a:ext cx="6571343" cy="681104"/>
          </a:xfrm>
        </p:spPr>
        <p:txBody>
          <a:bodyPr/>
          <a:lstStyle/>
          <a:p>
            <a:r>
              <a:rPr lang="en-US" b="1" dirty="0">
                <a:solidFill>
                  <a:srgbClr val="0059BE"/>
                </a:solidFill>
                <a:latin typeface="Arial" charset="0"/>
                <a:ea typeface="Arial" charset="0"/>
                <a:cs typeface="Arial" charset="0"/>
              </a:rPr>
              <a:t>Two Things to think about</a:t>
            </a:r>
          </a:p>
        </p:txBody>
      </p:sp>
      <p:sp>
        <p:nvSpPr>
          <p:cNvPr id="3" name="Content Placeholder 2"/>
          <p:cNvSpPr>
            <a:spLocks noGrp="1"/>
          </p:cNvSpPr>
          <p:nvPr>
            <p:ph idx="4294967295"/>
          </p:nvPr>
        </p:nvSpPr>
        <p:spPr>
          <a:xfrm>
            <a:off x="1128684" y="2167385"/>
            <a:ext cx="7400461" cy="3288635"/>
          </a:xfrm>
        </p:spPr>
        <p:txBody>
          <a:bodyPr>
            <a:normAutofit fontScale="92500" lnSpcReduction="10000"/>
          </a:bodyPr>
          <a:lstStyle/>
          <a:p>
            <a:r>
              <a:rPr lang="en-US" sz="2200" b="1" dirty="0">
                <a:latin typeface="Arial" charset="0"/>
                <a:ea typeface="Arial" charset="0"/>
                <a:cs typeface="Arial" charset="0"/>
              </a:rPr>
              <a:t>The Department of Justice announced that it will take another three years to develop the proposed regulations for making websites accessible to the disabled that will comply with the Americans with Disabilities Act. </a:t>
            </a:r>
            <a:r>
              <a:rPr lang="en-US" sz="900" b="1" dirty="0">
                <a:latin typeface="Arial" charset="0"/>
                <a:ea typeface="Arial" charset="0"/>
                <a:cs typeface="Arial" charset="0"/>
                <a:hlinkClick r:id="rId3"/>
              </a:rPr>
              <a:t>(</a:t>
            </a:r>
            <a:r>
              <a:rPr lang="en-US" sz="900" b="1" dirty="0">
                <a:latin typeface="Arial" charset="0"/>
                <a:ea typeface="Arial" charset="0"/>
                <a:cs typeface="Arial" charset="0"/>
                <a:hlinkClick r:id="rId4"/>
              </a:rPr>
              <a:t>http://www.lexology.com/library/detail.aspx?g=20996357-e482-47fa-a02f-7fbcee6d4316)</a:t>
            </a:r>
            <a:endParaRPr lang="en-US" sz="900" b="1" dirty="0">
              <a:latin typeface="Arial" charset="0"/>
              <a:ea typeface="Arial" charset="0"/>
              <a:cs typeface="Arial" charset="0"/>
            </a:endParaRPr>
          </a:p>
          <a:p>
            <a:r>
              <a:rPr lang="en-US" sz="2200" b="1" dirty="0">
                <a:latin typeface="Arial" charset="0"/>
                <a:ea typeface="Arial" charset="0"/>
                <a:cs typeface="Arial" charset="0"/>
              </a:rPr>
              <a:t>The U.S. Department of Justice (DOJ), which enforces Title III, received 6,391 accessibility complaints in fiscal year 2015 – representing a 40% increase over claims in the prior fiscal year.</a:t>
            </a:r>
            <a:r>
              <a:rPr lang="en-US" b="1" dirty="0">
                <a:latin typeface="Arial" charset="0"/>
                <a:ea typeface="Arial" charset="0"/>
                <a:cs typeface="Arial" charset="0"/>
              </a:rPr>
              <a:t> </a:t>
            </a:r>
            <a:r>
              <a:rPr lang="en-US" sz="900" b="1" dirty="0">
                <a:solidFill>
                  <a:srgbClr val="00B0F0"/>
                </a:solidFill>
                <a:latin typeface="Arial" charset="0"/>
                <a:ea typeface="Arial" charset="0"/>
                <a:cs typeface="Arial" charset="0"/>
                <a:hlinkClick r:id="rId5"/>
              </a:rPr>
              <a:t>(https://www.littler.com/publication-press/publication/wave-website-and-other-ada-accessibility-claims-%E2%80%93-what-you-should-know)</a:t>
            </a:r>
            <a:endParaRPr lang="en-US" sz="900" b="1" dirty="0">
              <a:solidFill>
                <a:srgbClr val="00B0F0"/>
              </a:solidFill>
              <a:latin typeface="Arial" charset="0"/>
              <a:ea typeface="Arial" charset="0"/>
              <a:cs typeface="Arial" charset="0"/>
            </a:endParaRPr>
          </a:p>
          <a:p>
            <a:endParaRPr lang="en-US" b="1" dirty="0">
              <a:latin typeface="Arial" charset="0"/>
              <a:ea typeface="Arial" charset="0"/>
              <a:cs typeface="Arial"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230594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4153" y="1400949"/>
            <a:ext cx="6564015" cy="1044117"/>
          </a:xfrm>
        </p:spPr>
        <p:txBody>
          <a:bodyPr/>
          <a:lstStyle/>
          <a:p>
            <a:r>
              <a:rPr lang="en-US" b="1" dirty="0">
                <a:solidFill>
                  <a:srgbClr val="0059BE"/>
                </a:solidFill>
                <a:latin typeface="Arial" charset="0"/>
                <a:ea typeface="Arial" charset="0"/>
                <a:cs typeface="Arial" charset="0"/>
              </a:rPr>
              <a:t>A few popular screen readers </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to research are</a:t>
            </a:r>
          </a:p>
        </p:txBody>
      </p:sp>
      <p:sp>
        <p:nvSpPr>
          <p:cNvPr id="3" name="Content Placeholder 2"/>
          <p:cNvSpPr>
            <a:spLocks noGrp="1"/>
          </p:cNvSpPr>
          <p:nvPr>
            <p:ph sz="half" idx="4294967295"/>
          </p:nvPr>
        </p:nvSpPr>
        <p:spPr>
          <a:xfrm>
            <a:off x="1184153" y="2537974"/>
            <a:ext cx="7274517" cy="2568080"/>
          </a:xfrm>
        </p:spPr>
        <p:txBody>
          <a:bodyPr>
            <a:noAutofit/>
          </a:bodyPr>
          <a:lstStyle/>
          <a:p>
            <a:r>
              <a:rPr lang="en-US" sz="2400" b="1" dirty="0" err="1">
                <a:latin typeface="Arial" charset="0"/>
                <a:ea typeface="Arial" charset="0"/>
                <a:cs typeface="Arial" charset="0"/>
              </a:rPr>
              <a:t>BrowseAloud</a:t>
            </a:r>
            <a:r>
              <a:rPr lang="en-US" sz="2400" b="1" dirty="0">
                <a:latin typeface="Arial" charset="0"/>
                <a:ea typeface="Arial" charset="0"/>
                <a:cs typeface="Arial" charset="0"/>
              </a:rPr>
              <a:t> </a:t>
            </a:r>
          </a:p>
          <a:p>
            <a:r>
              <a:rPr lang="en-US" sz="2400" b="1" dirty="0" err="1">
                <a:latin typeface="Arial" charset="0"/>
                <a:ea typeface="Arial" charset="0"/>
                <a:cs typeface="Arial" charset="0"/>
              </a:rPr>
              <a:t>Chromevox</a:t>
            </a:r>
            <a:endParaRPr lang="en-US" sz="2400" b="1" dirty="0">
              <a:latin typeface="Arial" charset="0"/>
              <a:ea typeface="Arial" charset="0"/>
              <a:cs typeface="Arial" charset="0"/>
            </a:endParaRPr>
          </a:p>
          <a:p>
            <a:r>
              <a:rPr lang="en-US" sz="2400" b="1" dirty="0">
                <a:latin typeface="Arial" charset="0"/>
                <a:ea typeface="Arial" charset="0"/>
                <a:cs typeface="Arial" charset="0"/>
              </a:rPr>
              <a:t>JAWS</a:t>
            </a:r>
          </a:p>
          <a:p>
            <a:r>
              <a:rPr lang="en-US" sz="2400" b="1" dirty="0">
                <a:latin typeface="Arial" charset="0"/>
                <a:ea typeface="Arial" charset="0"/>
                <a:cs typeface="Arial" charset="0"/>
              </a:rPr>
              <a:t>Lynx </a:t>
            </a:r>
          </a:p>
          <a:p>
            <a:r>
              <a:rPr lang="en-US" sz="2400" b="1" dirty="0">
                <a:latin typeface="Arial" charset="0"/>
                <a:ea typeface="Arial" charset="0"/>
                <a:cs typeface="Arial" charset="0"/>
              </a:rPr>
              <a:t>NVDA </a:t>
            </a:r>
          </a:p>
          <a:p>
            <a:r>
              <a:rPr lang="en-US" sz="2400" b="1" dirty="0">
                <a:latin typeface="Arial" charset="0"/>
                <a:ea typeface="Arial" charset="0"/>
                <a:cs typeface="Arial" charset="0"/>
              </a:rPr>
              <a:t>Window-Eyes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813232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5459" y="959314"/>
            <a:ext cx="6564015" cy="1044117"/>
          </a:xfrm>
        </p:spPr>
        <p:txBody>
          <a:bodyPr/>
          <a:lstStyle/>
          <a:p>
            <a:r>
              <a:rPr lang="en-US" b="1" dirty="0">
                <a:solidFill>
                  <a:srgbClr val="0059BE"/>
                </a:solidFill>
                <a:latin typeface="Arial" charset="0"/>
                <a:ea typeface="Arial" charset="0"/>
                <a:cs typeface="Arial" charset="0"/>
              </a:rPr>
              <a:t>What is likely missing</a:t>
            </a:r>
          </a:p>
        </p:txBody>
      </p:sp>
      <p:sp>
        <p:nvSpPr>
          <p:cNvPr id="3" name="Content Placeholder 2"/>
          <p:cNvSpPr>
            <a:spLocks noGrp="1"/>
          </p:cNvSpPr>
          <p:nvPr>
            <p:ph sz="half" idx="4294967295"/>
          </p:nvPr>
        </p:nvSpPr>
        <p:spPr>
          <a:xfrm>
            <a:off x="1125459" y="2172548"/>
            <a:ext cx="3438362" cy="3278948"/>
          </a:xfrm>
        </p:spPr>
        <p:txBody>
          <a:bodyPr>
            <a:noAutofit/>
          </a:bodyPr>
          <a:lstStyle/>
          <a:p>
            <a:r>
              <a:rPr lang="en-US" b="1" dirty="0">
                <a:latin typeface="Arial" charset="0"/>
                <a:ea typeface="Arial" charset="0"/>
                <a:cs typeface="Arial" charset="0"/>
              </a:rPr>
              <a:t>AUDIO DESCRIPTIONS IN VIDEOS</a:t>
            </a:r>
          </a:p>
          <a:p>
            <a:r>
              <a:rPr lang="en-US" b="1" dirty="0">
                <a:latin typeface="Arial" charset="0"/>
                <a:ea typeface="Arial" charset="0"/>
                <a:cs typeface="Arial" charset="0"/>
              </a:rPr>
              <a:t>CAPTIONS ON VIDEOS</a:t>
            </a:r>
          </a:p>
          <a:p>
            <a:r>
              <a:rPr lang="en-US" b="1" dirty="0">
                <a:latin typeface="Arial" charset="0"/>
                <a:ea typeface="Arial" charset="0"/>
                <a:cs typeface="Arial" charset="0"/>
              </a:rPr>
              <a:t>ACCESS TO CONTROL PANELS ON VIDEOS</a:t>
            </a:r>
          </a:p>
          <a:p>
            <a:r>
              <a:rPr lang="en-US" b="1" dirty="0">
                <a:latin typeface="Arial" charset="0"/>
                <a:ea typeface="Arial" charset="0"/>
                <a:cs typeface="Arial" charset="0"/>
              </a:rPr>
              <a:t>ALTERNATIVE TEXT </a:t>
            </a:r>
            <a:br>
              <a:rPr lang="en-US" b="1" dirty="0">
                <a:latin typeface="Arial" charset="0"/>
                <a:ea typeface="Arial" charset="0"/>
                <a:cs typeface="Arial" charset="0"/>
              </a:rPr>
            </a:br>
            <a:r>
              <a:rPr lang="en-US" b="1" dirty="0">
                <a:latin typeface="Arial" charset="0"/>
                <a:ea typeface="Arial" charset="0"/>
                <a:cs typeface="Arial" charset="0"/>
              </a:rPr>
              <a:t>ON IMAGES</a:t>
            </a:r>
          </a:p>
          <a:p>
            <a:endParaRPr lang="en-US" b="1" dirty="0">
              <a:latin typeface="Arial" charset="0"/>
              <a:ea typeface="Arial" charset="0"/>
              <a:cs typeface="Arial" charset="0"/>
            </a:endParaRPr>
          </a:p>
        </p:txBody>
      </p:sp>
      <p:sp>
        <p:nvSpPr>
          <p:cNvPr id="4" name="Content Placeholder 3"/>
          <p:cNvSpPr>
            <a:spLocks noGrp="1"/>
          </p:cNvSpPr>
          <p:nvPr>
            <p:ph sz="half" idx="4294967295"/>
          </p:nvPr>
        </p:nvSpPr>
        <p:spPr>
          <a:xfrm>
            <a:off x="4563821" y="2172548"/>
            <a:ext cx="4075681" cy="3278947"/>
          </a:xfrm>
        </p:spPr>
        <p:txBody>
          <a:bodyPr>
            <a:noAutofit/>
          </a:bodyPr>
          <a:lstStyle/>
          <a:p>
            <a:r>
              <a:rPr lang="en-US" sz="1600" dirty="0">
                <a:latin typeface="Arial" charset="0"/>
                <a:ea typeface="Arial" charset="0"/>
                <a:cs typeface="Arial" charset="0"/>
              </a:rPr>
              <a:t>Contrast between colors in the background and foreground (not just want you see but what does the code say)</a:t>
            </a:r>
          </a:p>
          <a:p>
            <a:r>
              <a:rPr lang="en-US" sz="1600" dirty="0">
                <a:latin typeface="Arial" charset="0"/>
                <a:ea typeface="Arial" charset="0"/>
                <a:cs typeface="Arial" charset="0"/>
              </a:rPr>
              <a:t>DOCUMENTS POSTED IN AN INACCESSIBLE FORMAT</a:t>
            </a:r>
          </a:p>
          <a:p>
            <a:r>
              <a:rPr lang="en-US" sz="1600" dirty="0">
                <a:latin typeface="Arial" charset="0"/>
                <a:ea typeface="Arial" charset="0"/>
                <a:cs typeface="Arial" charset="0"/>
              </a:rPr>
              <a:t>(code behind the screen) IMPROPERLY STRUCTURED DATA TABLES</a:t>
            </a:r>
          </a:p>
          <a:p>
            <a:r>
              <a:rPr lang="en-US" sz="1600" dirty="0">
                <a:latin typeface="Arial" charset="0"/>
                <a:ea typeface="Arial" charset="0"/>
                <a:cs typeface="Arial" charset="0"/>
              </a:rPr>
              <a:t>IMPROPERLY FORMATTED AND LABELED FORM FIELDS</a:t>
            </a:r>
          </a:p>
          <a:p>
            <a:endParaRPr lang="en-US" sz="1600" dirty="0">
              <a:latin typeface="Arial" charset="0"/>
              <a:ea typeface="Arial" charset="0"/>
              <a:cs typeface="Arial" charset="0"/>
            </a:endParaRPr>
          </a:p>
          <a:p>
            <a:endParaRPr lang="en-US" sz="1600" dirty="0">
              <a:latin typeface="Arial" charset="0"/>
              <a:ea typeface="Arial" charset="0"/>
              <a:cs typeface="Arial" charset="0"/>
            </a:endParaRPr>
          </a:p>
          <a:p>
            <a:endParaRPr lang="en-US" sz="1600" dirty="0">
              <a:latin typeface="Arial" charset="0"/>
              <a:ea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706790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75830" y="533975"/>
            <a:ext cx="6564015" cy="1268497"/>
          </a:xfrm>
        </p:spPr>
        <p:txBody>
          <a:bodyPr/>
          <a:lstStyle/>
          <a:p>
            <a:r>
              <a:rPr lang="en-US" b="1" dirty="0">
                <a:solidFill>
                  <a:srgbClr val="0059BE"/>
                </a:solidFill>
                <a:latin typeface="Arial" charset="0"/>
                <a:ea typeface="Arial" charset="0"/>
                <a:cs typeface="Arial" charset="0"/>
              </a:rPr>
              <a:t>ALT Tag sample</a:t>
            </a:r>
            <a:br>
              <a:rPr lang="en-US" b="1" dirty="0">
                <a:solidFill>
                  <a:srgbClr val="0059BE"/>
                </a:solidFill>
                <a:latin typeface="Arial" charset="0"/>
                <a:ea typeface="Arial" charset="0"/>
                <a:cs typeface="Arial" charset="0"/>
              </a:rPr>
            </a:br>
            <a:r>
              <a:rPr lang="en-US" b="1" dirty="0">
                <a:solidFill>
                  <a:srgbClr val="0059BE"/>
                </a:solidFill>
                <a:latin typeface="Arial" charset="0"/>
                <a:ea typeface="Arial" charset="0"/>
                <a:cs typeface="Arial" charset="0"/>
              </a:rPr>
              <a:t>Long Descriptions</a:t>
            </a:r>
          </a:p>
        </p:txBody>
      </p:sp>
      <p:pic>
        <p:nvPicPr>
          <p:cNvPr id="5"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59" y="1802473"/>
            <a:ext cx="4881203" cy="2969814"/>
          </a:xfrm>
          <a:prstGeom prst="rect">
            <a:avLst/>
          </a:prstGeom>
        </p:spPr>
      </p:pic>
      <p:sp>
        <p:nvSpPr>
          <p:cNvPr id="8" name="TextBox 7"/>
          <p:cNvSpPr txBox="1"/>
          <p:nvPr/>
        </p:nvSpPr>
        <p:spPr>
          <a:xfrm>
            <a:off x="6056450" y="1802472"/>
            <a:ext cx="2614584" cy="3785652"/>
          </a:xfrm>
          <a:prstGeom prst="rect">
            <a:avLst/>
          </a:prstGeom>
          <a:noFill/>
        </p:spPr>
        <p:txBody>
          <a:bodyPr wrap="square" rtlCol="0">
            <a:spAutoFit/>
          </a:bodyPr>
          <a:lstStyle/>
          <a:p>
            <a:r>
              <a:rPr lang="en-US" sz="1600" dirty="0">
                <a:latin typeface="Arial" charset="0"/>
                <a:ea typeface="Arial" charset="0"/>
                <a:cs typeface="Arial" charset="0"/>
              </a:rPr>
              <a:t>It’s recommended that ALT tags be limited to about 125 characters. </a:t>
            </a:r>
          </a:p>
          <a:p>
            <a:endParaRPr lang="en-US" sz="1600" dirty="0">
              <a:latin typeface="Arial" charset="0"/>
              <a:ea typeface="Arial" charset="0"/>
              <a:cs typeface="Arial" charset="0"/>
            </a:endParaRPr>
          </a:p>
          <a:p>
            <a:r>
              <a:rPr lang="en-US" sz="1600" dirty="0">
                <a:latin typeface="Arial" charset="0"/>
                <a:ea typeface="Arial" charset="0"/>
                <a:cs typeface="Arial" charset="0"/>
              </a:rPr>
              <a:t>Alt text with acronyms should be written with spaces in between letters.</a:t>
            </a:r>
            <a:br>
              <a:rPr lang="en-US" sz="1600" dirty="0">
                <a:latin typeface="Arial" charset="0"/>
                <a:ea typeface="Arial" charset="0"/>
                <a:cs typeface="Arial" charset="0"/>
              </a:rPr>
            </a:br>
            <a:r>
              <a:rPr lang="en-US" sz="1600" dirty="0">
                <a:latin typeface="Arial" charset="0"/>
                <a:ea typeface="Arial" charset="0"/>
                <a:cs typeface="Arial" charset="0"/>
              </a:rPr>
              <a:t>For instance, </a:t>
            </a:r>
            <a:br>
              <a:rPr lang="en-US" sz="1600" dirty="0">
                <a:latin typeface="Arial" charset="0"/>
                <a:ea typeface="Arial" charset="0"/>
                <a:cs typeface="Arial" charset="0"/>
              </a:rPr>
            </a:br>
            <a:r>
              <a:rPr lang="en-US" sz="1600" b="1" dirty="0">
                <a:latin typeface="Arial" charset="0"/>
                <a:ea typeface="Arial" charset="0"/>
                <a:cs typeface="Arial" charset="0"/>
              </a:rPr>
              <a:t>&lt;alt="I T S at P S U" &gt; </a:t>
            </a:r>
            <a:br>
              <a:rPr lang="en-US" sz="1600" b="1" dirty="0">
                <a:latin typeface="Arial" charset="0"/>
                <a:ea typeface="Arial" charset="0"/>
                <a:cs typeface="Arial" charset="0"/>
              </a:rPr>
            </a:br>
            <a:r>
              <a:rPr lang="en-US" sz="1600" dirty="0">
                <a:latin typeface="Arial" charset="0"/>
                <a:ea typeface="Arial" charset="0"/>
                <a:cs typeface="Arial" charset="0"/>
              </a:rPr>
              <a:t>(read by a screen reader as "</a:t>
            </a:r>
            <a:r>
              <a:rPr lang="en-US" sz="1600" i="1" dirty="0">
                <a:latin typeface="Arial" charset="0"/>
                <a:ea typeface="Arial" charset="0"/>
                <a:cs typeface="Arial" charset="0"/>
              </a:rPr>
              <a:t>ITS at PSU</a:t>
            </a:r>
            <a:r>
              <a:rPr lang="en-US" sz="1600" dirty="0">
                <a:latin typeface="Arial" charset="0"/>
                <a:ea typeface="Arial" charset="0"/>
                <a:cs typeface="Arial" charset="0"/>
              </a:rPr>
              <a:t>") is preferable to &lt;alt="ITS at PSU" &gt; (read as </a:t>
            </a:r>
            <a:r>
              <a:rPr lang="en-US" sz="1600" i="1" dirty="0">
                <a:latin typeface="Arial" charset="0"/>
                <a:ea typeface="Arial" charset="0"/>
                <a:cs typeface="Arial" charset="0"/>
              </a:rPr>
              <a:t>"It’s at Sue"</a:t>
            </a:r>
            <a:r>
              <a:rPr lang="en-US" sz="1600" dirty="0">
                <a:latin typeface="Arial" charset="0"/>
                <a:ea typeface="Arial" charset="0"/>
                <a:cs typeface="Arial" charset="0"/>
              </a:rPr>
              <a:t>).</a:t>
            </a:r>
          </a:p>
          <a:p>
            <a:endParaRPr lang="en-US" sz="1600" dirty="0">
              <a:latin typeface="Arial" charset="0"/>
              <a:ea typeface="Arial" charset="0"/>
              <a:cs typeface="Arial"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908640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2" name="Picture 1"/>
          <p:cNvPicPr>
            <a:picLocks noChangeAspect="1"/>
          </p:cNvPicPr>
          <p:nvPr/>
        </p:nvPicPr>
        <p:blipFill>
          <a:blip r:embed="rId4"/>
          <a:stretch>
            <a:fillRect/>
          </a:stretch>
        </p:blipFill>
        <p:spPr>
          <a:xfrm>
            <a:off x="1457092" y="215590"/>
            <a:ext cx="4310059" cy="5619589"/>
          </a:xfrm>
          <a:prstGeom prst="rect">
            <a:avLst/>
          </a:prstGeom>
        </p:spPr>
      </p:pic>
    </p:spTree>
    <p:extLst>
      <p:ext uri="{BB962C8B-B14F-4D97-AF65-F5344CB8AC3E}">
        <p14:creationId xmlns:p14="http://schemas.microsoft.com/office/powerpoint/2010/main" val="171656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2" name="Picture 1"/>
          <p:cNvPicPr>
            <a:picLocks noChangeAspect="1"/>
          </p:cNvPicPr>
          <p:nvPr/>
        </p:nvPicPr>
        <p:blipFill>
          <a:blip r:embed="rId4"/>
          <a:stretch>
            <a:fillRect/>
          </a:stretch>
        </p:blipFill>
        <p:spPr>
          <a:xfrm>
            <a:off x="795453" y="0"/>
            <a:ext cx="5404625" cy="6080204"/>
          </a:xfrm>
          <a:prstGeom prst="rect">
            <a:avLst/>
          </a:prstGeom>
        </p:spPr>
      </p:pic>
    </p:spTree>
    <p:extLst>
      <p:ext uri="{BB962C8B-B14F-4D97-AF65-F5344CB8AC3E}">
        <p14:creationId xmlns:p14="http://schemas.microsoft.com/office/powerpoint/2010/main" val="58831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1331029"/>
            <a:ext cx="6871856" cy="1588318"/>
          </a:xfrm>
        </p:spPr>
        <p:txBody>
          <a:bodyPr>
            <a:noAutofit/>
          </a:bodyPr>
          <a:lstStyle/>
          <a:p>
            <a:r>
              <a:rPr lang="en-US" b="1" dirty="0">
                <a:solidFill>
                  <a:srgbClr val="0059BE"/>
                </a:solidFill>
                <a:latin typeface="Arial" charset="0"/>
                <a:ea typeface="Arial" charset="0"/>
                <a:cs typeface="Arial" charset="0"/>
              </a:rPr>
              <a:t>Guidelines, Standards &amp; Accessibility Laws</a:t>
            </a:r>
            <a:br>
              <a:rPr lang="en-US" dirty="0">
                <a:latin typeface="Arial" charset="0"/>
                <a:ea typeface="Arial" charset="0"/>
                <a:cs typeface="Arial" charset="0"/>
              </a:rPr>
            </a:br>
            <a:br>
              <a:rPr lang="en-US" sz="1800" dirty="0">
                <a:latin typeface="Arial" charset="0"/>
                <a:ea typeface="Arial" charset="0"/>
                <a:cs typeface="Arial" charset="0"/>
              </a:rPr>
            </a:br>
            <a:r>
              <a:rPr lang="en-US" sz="1600" dirty="0">
                <a:latin typeface="Arial" charset="0"/>
                <a:ea typeface="Arial" charset="0"/>
                <a:cs typeface="Arial" charset="0"/>
              </a:rPr>
              <a:t>Updated 508 Standards beginning January 18, 2018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10275"/>
            <a:ext cx="2168264" cy="889315"/>
          </a:xfrm>
          <a:prstGeom prst="rect">
            <a:avLst/>
          </a:prstGeom>
        </p:spPr>
      </p:pic>
      <p:sp>
        <p:nvSpPr>
          <p:cNvPr id="4" name="Rectangle 3"/>
          <p:cNvSpPr/>
          <p:nvPr/>
        </p:nvSpPr>
        <p:spPr>
          <a:xfrm>
            <a:off x="1066800" y="3064640"/>
            <a:ext cx="6109854" cy="2677656"/>
          </a:xfrm>
          <a:prstGeom prst="rect">
            <a:avLst/>
          </a:prstGeom>
        </p:spPr>
        <p:txBody>
          <a:bodyPr wrap="square">
            <a:spAutoFit/>
          </a:bodyPr>
          <a:lstStyle/>
          <a:p>
            <a:pPr marL="342900" indent="-342900">
              <a:buFont typeface="Arial" charset="0"/>
              <a:buChar char="•"/>
            </a:pPr>
            <a:r>
              <a:rPr lang="en-US" sz="2400" dirty="0">
                <a:latin typeface="Arial" charset="0"/>
                <a:ea typeface="Arial" charset="0"/>
                <a:cs typeface="Arial" charset="0"/>
              </a:rPr>
              <a:t>Emergency Notifications</a:t>
            </a:r>
          </a:p>
          <a:p>
            <a:pPr marL="342900" indent="-342900">
              <a:buFont typeface="Arial" charset="0"/>
              <a:buChar char="•"/>
            </a:pPr>
            <a:r>
              <a:rPr lang="en-US" sz="2400" dirty="0">
                <a:latin typeface="Arial" charset="0"/>
                <a:ea typeface="Arial" charset="0"/>
                <a:cs typeface="Arial" charset="0"/>
              </a:rPr>
              <a:t>Notices of Benefits</a:t>
            </a:r>
          </a:p>
          <a:p>
            <a:pPr marL="342900" indent="-342900">
              <a:buFont typeface="Arial" charset="0"/>
              <a:buChar char="•"/>
            </a:pPr>
            <a:r>
              <a:rPr lang="en-US" sz="2400" dirty="0">
                <a:latin typeface="Arial" charset="0"/>
                <a:ea typeface="Arial" charset="0"/>
                <a:cs typeface="Arial" charset="0"/>
              </a:rPr>
              <a:t>Employment opportunities</a:t>
            </a:r>
          </a:p>
          <a:p>
            <a:pPr marL="342900" indent="-342900">
              <a:buFont typeface="Arial" charset="0"/>
              <a:buChar char="•"/>
            </a:pPr>
            <a:r>
              <a:rPr lang="en-US" sz="2400" dirty="0">
                <a:latin typeface="Arial" charset="0"/>
                <a:ea typeface="Arial" charset="0"/>
                <a:cs typeface="Arial" charset="0"/>
              </a:rPr>
              <a:t>Surveys, questionnaires</a:t>
            </a:r>
          </a:p>
          <a:p>
            <a:pPr marL="342900" indent="-342900">
              <a:buFont typeface="Arial" charset="0"/>
              <a:buChar char="•"/>
            </a:pPr>
            <a:r>
              <a:rPr lang="en-US" sz="2400" dirty="0">
                <a:latin typeface="Arial" charset="0"/>
                <a:ea typeface="Arial" charset="0"/>
                <a:cs typeface="Arial" charset="0"/>
              </a:rPr>
              <a:t>Web based intranets</a:t>
            </a:r>
          </a:p>
          <a:p>
            <a:pPr marL="342900" indent="-342900">
              <a:buFont typeface="Arial" charset="0"/>
              <a:buChar char="•"/>
            </a:pPr>
            <a:r>
              <a:rPr lang="en-US" sz="2400" dirty="0">
                <a:latin typeface="Arial" charset="0"/>
                <a:ea typeface="Arial" charset="0"/>
                <a:cs typeface="Arial" charset="0"/>
              </a:rPr>
              <a:t>Educational training materials</a:t>
            </a:r>
          </a:p>
          <a:p>
            <a:pPr marL="342900" indent="-342900">
              <a:buFont typeface="Arial" charset="0"/>
              <a:buChar char="•"/>
            </a:pPr>
            <a:r>
              <a:rPr lang="en-US" sz="2400" dirty="0">
                <a:latin typeface="Arial" charset="0"/>
                <a:ea typeface="Arial" charset="0"/>
                <a:cs typeface="Arial" charset="0"/>
              </a:rPr>
              <a:t>Policy announcements</a:t>
            </a:r>
            <a:endParaRPr lang="en-US" sz="2400" dirty="0"/>
          </a:p>
        </p:txBody>
      </p:sp>
    </p:spTree>
    <p:extLst>
      <p:ext uri="{BB962C8B-B14F-4D97-AF65-F5344CB8AC3E}">
        <p14:creationId xmlns:p14="http://schemas.microsoft.com/office/powerpoint/2010/main" val="694313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3" name="Picture 2"/>
          <p:cNvPicPr>
            <a:picLocks noChangeAspect="1"/>
          </p:cNvPicPr>
          <p:nvPr/>
        </p:nvPicPr>
        <p:blipFill>
          <a:blip r:embed="rId4"/>
          <a:stretch>
            <a:fillRect/>
          </a:stretch>
        </p:blipFill>
        <p:spPr>
          <a:xfrm>
            <a:off x="826385" y="324130"/>
            <a:ext cx="5837651" cy="5694571"/>
          </a:xfrm>
          <a:prstGeom prst="rect">
            <a:avLst/>
          </a:prstGeom>
        </p:spPr>
      </p:pic>
    </p:spTree>
    <p:extLst>
      <p:ext uri="{BB962C8B-B14F-4D97-AF65-F5344CB8AC3E}">
        <p14:creationId xmlns:p14="http://schemas.microsoft.com/office/powerpoint/2010/main" val="1263821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2" name="Picture 1"/>
          <p:cNvPicPr>
            <a:picLocks noChangeAspect="1"/>
          </p:cNvPicPr>
          <p:nvPr/>
        </p:nvPicPr>
        <p:blipFill>
          <a:blip r:embed="rId4"/>
          <a:stretch>
            <a:fillRect/>
          </a:stretch>
        </p:blipFill>
        <p:spPr>
          <a:xfrm>
            <a:off x="894881" y="215590"/>
            <a:ext cx="5238290" cy="5855577"/>
          </a:xfrm>
          <a:prstGeom prst="rect">
            <a:avLst/>
          </a:prstGeom>
        </p:spPr>
      </p:pic>
    </p:spTree>
    <p:extLst>
      <p:ext uri="{BB962C8B-B14F-4D97-AF65-F5344CB8AC3E}">
        <p14:creationId xmlns:p14="http://schemas.microsoft.com/office/powerpoint/2010/main" val="2478204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3" name="Picture 2"/>
          <p:cNvPicPr>
            <a:picLocks noChangeAspect="1"/>
          </p:cNvPicPr>
          <p:nvPr/>
        </p:nvPicPr>
        <p:blipFill>
          <a:blip r:embed="rId4"/>
          <a:stretch>
            <a:fillRect/>
          </a:stretch>
        </p:blipFill>
        <p:spPr>
          <a:xfrm>
            <a:off x="833013" y="156116"/>
            <a:ext cx="4608781" cy="5922312"/>
          </a:xfrm>
          <a:prstGeom prst="rect">
            <a:avLst/>
          </a:prstGeom>
        </p:spPr>
      </p:pic>
    </p:spTree>
    <p:extLst>
      <p:ext uri="{BB962C8B-B14F-4D97-AF65-F5344CB8AC3E}">
        <p14:creationId xmlns:p14="http://schemas.microsoft.com/office/powerpoint/2010/main" val="313796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2" name="Picture 1"/>
          <p:cNvPicPr>
            <a:picLocks noChangeAspect="1"/>
          </p:cNvPicPr>
          <p:nvPr/>
        </p:nvPicPr>
        <p:blipFill>
          <a:blip r:embed="rId4"/>
          <a:stretch>
            <a:fillRect/>
          </a:stretch>
        </p:blipFill>
        <p:spPr>
          <a:xfrm>
            <a:off x="790499" y="66908"/>
            <a:ext cx="5394711" cy="5986314"/>
          </a:xfrm>
          <a:prstGeom prst="rect">
            <a:avLst/>
          </a:prstGeom>
        </p:spPr>
      </p:pic>
    </p:spTree>
    <p:extLst>
      <p:ext uri="{BB962C8B-B14F-4D97-AF65-F5344CB8AC3E}">
        <p14:creationId xmlns:p14="http://schemas.microsoft.com/office/powerpoint/2010/main" val="3040160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3" name="Picture 2"/>
          <p:cNvPicPr>
            <a:picLocks noChangeAspect="1"/>
          </p:cNvPicPr>
          <p:nvPr/>
        </p:nvPicPr>
        <p:blipFill>
          <a:blip r:embed="rId4"/>
          <a:stretch>
            <a:fillRect/>
          </a:stretch>
        </p:blipFill>
        <p:spPr>
          <a:xfrm>
            <a:off x="804956" y="96643"/>
            <a:ext cx="4971376" cy="6022894"/>
          </a:xfrm>
          <a:prstGeom prst="rect">
            <a:avLst/>
          </a:prstGeom>
        </p:spPr>
      </p:pic>
    </p:spTree>
    <p:extLst>
      <p:ext uri="{BB962C8B-B14F-4D97-AF65-F5344CB8AC3E}">
        <p14:creationId xmlns:p14="http://schemas.microsoft.com/office/powerpoint/2010/main" val="4289381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3" name="Picture 2"/>
          <p:cNvPicPr>
            <a:picLocks noChangeAspect="1"/>
          </p:cNvPicPr>
          <p:nvPr/>
        </p:nvPicPr>
        <p:blipFill>
          <a:blip r:embed="rId4"/>
          <a:stretch>
            <a:fillRect/>
          </a:stretch>
        </p:blipFill>
        <p:spPr>
          <a:xfrm>
            <a:off x="787810" y="0"/>
            <a:ext cx="5417454" cy="5991922"/>
          </a:xfrm>
          <a:prstGeom prst="rect">
            <a:avLst/>
          </a:prstGeom>
        </p:spPr>
      </p:pic>
    </p:spTree>
    <p:extLst>
      <p:ext uri="{BB962C8B-B14F-4D97-AF65-F5344CB8AC3E}">
        <p14:creationId xmlns:p14="http://schemas.microsoft.com/office/powerpoint/2010/main" val="1056266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pic>
        <p:nvPicPr>
          <p:cNvPr id="2" name="Picture 1"/>
          <p:cNvPicPr>
            <a:picLocks noChangeAspect="1"/>
          </p:cNvPicPr>
          <p:nvPr/>
        </p:nvPicPr>
        <p:blipFill>
          <a:blip r:embed="rId4"/>
          <a:stretch>
            <a:fillRect/>
          </a:stretch>
        </p:blipFill>
        <p:spPr>
          <a:xfrm>
            <a:off x="852957" y="0"/>
            <a:ext cx="4700350" cy="6034644"/>
          </a:xfrm>
          <a:prstGeom prst="rect">
            <a:avLst/>
          </a:prstGeom>
        </p:spPr>
      </p:pic>
    </p:spTree>
    <p:extLst>
      <p:ext uri="{BB962C8B-B14F-4D97-AF65-F5344CB8AC3E}">
        <p14:creationId xmlns:p14="http://schemas.microsoft.com/office/powerpoint/2010/main" val="2297107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308340" y="2113393"/>
            <a:ext cx="6564015" cy="1268497"/>
          </a:xfrm>
        </p:spPr>
        <p:txBody>
          <a:bodyPr>
            <a:normAutofit fontScale="90000"/>
          </a:bodyPr>
          <a:lstStyle/>
          <a:p>
            <a:r>
              <a:rPr lang="en-US" b="1" dirty="0">
                <a:solidFill>
                  <a:srgbClr val="0059BE"/>
                </a:solidFill>
                <a:latin typeface="Arial" charset="0"/>
                <a:ea typeface="Arial" charset="0"/>
                <a:cs typeface="Arial" charset="0"/>
              </a:rPr>
              <a:t>THANK you…</a:t>
            </a:r>
            <a:br>
              <a:rPr lang="en-US" b="1" dirty="0">
                <a:solidFill>
                  <a:srgbClr val="0059BE"/>
                </a:solidFill>
                <a:latin typeface="Arial" charset="0"/>
                <a:ea typeface="Arial" charset="0"/>
                <a:cs typeface="Arial" charset="0"/>
              </a:rPr>
            </a:br>
            <a:br>
              <a:rPr lang="en-US" b="1" dirty="0">
                <a:solidFill>
                  <a:srgbClr val="0059BE"/>
                </a:solidFill>
                <a:latin typeface="Arial" charset="0"/>
                <a:ea typeface="Arial" charset="0"/>
                <a:cs typeface="Arial" charset="0"/>
              </a:rPr>
            </a:br>
            <a:endParaRPr lang="en-US" b="1" dirty="0">
              <a:solidFill>
                <a:srgbClr val="0059BE"/>
              </a:solidFill>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7295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
        <p:nvSpPr>
          <p:cNvPr id="4" name="Rectangle 3"/>
          <p:cNvSpPr/>
          <p:nvPr/>
        </p:nvSpPr>
        <p:spPr>
          <a:xfrm>
            <a:off x="1175954" y="1213445"/>
            <a:ext cx="8078884" cy="584775"/>
          </a:xfrm>
          <a:prstGeom prst="rect">
            <a:avLst/>
          </a:prstGeom>
        </p:spPr>
        <p:txBody>
          <a:bodyPr wrap="square">
            <a:spAutoFit/>
          </a:bodyPr>
          <a:lstStyle/>
          <a:p>
            <a:r>
              <a:rPr lang="en-US" sz="3200" b="1" dirty="0">
                <a:solidFill>
                  <a:srgbClr val="0059BE"/>
                </a:solidFill>
                <a:latin typeface="Arial" charset="0"/>
                <a:ea typeface="Arial" charset="0"/>
                <a:cs typeface="Arial" charset="0"/>
              </a:rPr>
              <a:t>Some Examples</a:t>
            </a:r>
          </a:p>
        </p:txBody>
      </p:sp>
      <p:sp>
        <p:nvSpPr>
          <p:cNvPr id="5" name="Rectangle 4"/>
          <p:cNvSpPr/>
          <p:nvPr/>
        </p:nvSpPr>
        <p:spPr>
          <a:xfrm>
            <a:off x="1183721" y="2057243"/>
            <a:ext cx="7952509" cy="2862322"/>
          </a:xfrm>
          <a:prstGeom prst="rect">
            <a:avLst/>
          </a:prstGeom>
        </p:spPr>
        <p:txBody>
          <a:bodyPr wrap="square">
            <a:spAutoFit/>
          </a:bodyPr>
          <a:lstStyle/>
          <a:p>
            <a:pPr>
              <a:lnSpc>
                <a:spcPct val="150000"/>
              </a:lnSpc>
            </a:pPr>
            <a:r>
              <a:rPr lang="en-US" sz="2400" dirty="0">
                <a:latin typeface="Arial" charset="0"/>
                <a:ea typeface="Arial" charset="0"/>
                <a:cs typeface="Arial" charset="0"/>
              </a:rPr>
              <a:t>Meaningful Sequence</a:t>
            </a:r>
            <a:br>
              <a:rPr lang="en-US" sz="2400" dirty="0">
                <a:latin typeface="Arial" charset="0"/>
                <a:ea typeface="Arial" charset="0"/>
                <a:cs typeface="Arial" charset="0"/>
              </a:rPr>
            </a:br>
            <a:r>
              <a:rPr lang="en-US" sz="2400" dirty="0">
                <a:latin typeface="Arial" charset="0"/>
                <a:ea typeface="Arial" charset="0"/>
                <a:cs typeface="Arial" charset="0"/>
              </a:rPr>
              <a:t>Contrast</a:t>
            </a:r>
            <a:br>
              <a:rPr lang="en-US" sz="2400" dirty="0">
                <a:latin typeface="Arial" charset="0"/>
                <a:ea typeface="Arial" charset="0"/>
                <a:cs typeface="Arial" charset="0"/>
              </a:rPr>
            </a:br>
            <a:r>
              <a:rPr lang="en-US" sz="2400" dirty="0">
                <a:latin typeface="Arial" charset="0"/>
                <a:ea typeface="Arial" charset="0"/>
                <a:cs typeface="Arial" charset="0"/>
              </a:rPr>
              <a:t>Link Purpose</a:t>
            </a:r>
            <a:br>
              <a:rPr lang="en-US" sz="2400" dirty="0">
                <a:latin typeface="Arial" charset="0"/>
                <a:ea typeface="Arial" charset="0"/>
                <a:cs typeface="Arial" charset="0"/>
              </a:rPr>
            </a:br>
            <a:r>
              <a:rPr lang="en-US" sz="2400" dirty="0">
                <a:latin typeface="Arial" charset="0"/>
                <a:ea typeface="Arial" charset="0"/>
                <a:cs typeface="Arial" charset="0"/>
              </a:rPr>
              <a:t>Multiple Ways</a:t>
            </a:r>
            <a:br>
              <a:rPr lang="en-US" sz="2400">
                <a:latin typeface="Arial" charset="0"/>
                <a:ea typeface="Arial" charset="0"/>
                <a:cs typeface="Arial" charset="0"/>
              </a:rPr>
            </a:br>
            <a:r>
              <a:rPr lang="en-US" sz="2400">
                <a:latin typeface="Arial" charset="0"/>
                <a:ea typeface="Arial" charset="0"/>
                <a:cs typeface="Arial" charset="0"/>
              </a:rPr>
              <a:t>Error </a:t>
            </a:r>
            <a:r>
              <a:rPr lang="en-US" sz="2400" dirty="0">
                <a:latin typeface="Arial" charset="0"/>
                <a:ea typeface="Arial" charset="0"/>
                <a:cs typeface="Arial" charset="0"/>
              </a:rPr>
              <a:t>Suggestion</a:t>
            </a:r>
            <a:endParaRPr lang="en-US" sz="2400" dirty="0"/>
          </a:p>
        </p:txBody>
      </p:sp>
    </p:spTree>
    <p:extLst>
      <p:ext uri="{BB962C8B-B14F-4D97-AF65-F5344CB8AC3E}">
        <p14:creationId xmlns:p14="http://schemas.microsoft.com/office/powerpoint/2010/main" val="34098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5459" y="959314"/>
            <a:ext cx="6564015" cy="1044117"/>
          </a:xfrm>
        </p:spPr>
        <p:txBody>
          <a:bodyPr/>
          <a:lstStyle/>
          <a:p>
            <a:r>
              <a:rPr lang="en-US" b="1" dirty="0">
                <a:solidFill>
                  <a:srgbClr val="0059BE"/>
                </a:solidFill>
                <a:latin typeface="Arial" charset="0"/>
                <a:ea typeface="Arial" charset="0"/>
                <a:cs typeface="Arial" charset="0"/>
              </a:rPr>
              <a:t>Recent headlines</a:t>
            </a:r>
          </a:p>
        </p:txBody>
      </p:sp>
      <p:sp>
        <p:nvSpPr>
          <p:cNvPr id="3" name="Content Placeholder 2"/>
          <p:cNvSpPr>
            <a:spLocks noGrp="1"/>
          </p:cNvSpPr>
          <p:nvPr>
            <p:ph sz="half" idx="4294967295"/>
          </p:nvPr>
        </p:nvSpPr>
        <p:spPr>
          <a:xfrm>
            <a:off x="1125459" y="2172548"/>
            <a:ext cx="3125871" cy="3278948"/>
          </a:xfrm>
        </p:spPr>
        <p:txBody>
          <a:bodyPr>
            <a:normAutofit fontScale="92500" lnSpcReduction="20000"/>
          </a:bodyPr>
          <a:lstStyle/>
          <a:p>
            <a:r>
              <a:rPr lang="en-US" b="1" dirty="0">
                <a:latin typeface="Arial" charset="0"/>
                <a:ea typeface="Arial" charset="0"/>
                <a:cs typeface="Arial" charset="0"/>
                <a:hlinkClick r:id="rId2"/>
              </a:rPr>
              <a:t>Berkeley removing 20K free videos after DOJ ruling, closed-captioning complaint </a:t>
            </a:r>
            <a:r>
              <a:rPr lang="en-US" b="1" dirty="0">
                <a:latin typeface="Arial" charset="0"/>
                <a:ea typeface="Arial" charset="0"/>
                <a:cs typeface="Arial" charset="0"/>
              </a:rPr>
              <a:t>(March 7, 2016)</a:t>
            </a:r>
          </a:p>
          <a:p>
            <a:r>
              <a:rPr lang="en-US" b="1" dirty="0">
                <a:latin typeface="Arial" charset="0"/>
                <a:ea typeface="Arial" charset="0"/>
                <a:cs typeface="Arial" charset="0"/>
                <a:hlinkClick r:id="rId3"/>
              </a:rPr>
              <a:t>Lynchburg area schools scramble to meet online ADA compliance </a:t>
            </a:r>
            <a:r>
              <a:rPr lang="en-US" b="1" dirty="0">
                <a:latin typeface="Arial" charset="0"/>
                <a:ea typeface="Arial" charset="0"/>
                <a:cs typeface="Arial" charset="0"/>
              </a:rPr>
              <a:t>(January 28, 2017)</a:t>
            </a:r>
          </a:p>
          <a:p>
            <a:endParaRPr lang="en-US" dirty="0">
              <a:latin typeface="Arial" charset="0"/>
              <a:ea typeface="Arial" charset="0"/>
              <a:cs typeface="Arial" charset="0"/>
            </a:endParaRPr>
          </a:p>
        </p:txBody>
      </p:sp>
      <p:sp>
        <p:nvSpPr>
          <p:cNvPr id="4" name="Content Placeholder 3"/>
          <p:cNvSpPr>
            <a:spLocks noGrp="1"/>
          </p:cNvSpPr>
          <p:nvPr>
            <p:ph sz="half" idx="4294967295"/>
          </p:nvPr>
        </p:nvSpPr>
        <p:spPr>
          <a:xfrm>
            <a:off x="4563822" y="2172548"/>
            <a:ext cx="3125652" cy="3278947"/>
          </a:xfrm>
        </p:spPr>
        <p:txBody>
          <a:bodyPr>
            <a:normAutofit fontScale="92500" lnSpcReduction="20000"/>
          </a:bodyPr>
          <a:lstStyle/>
          <a:p>
            <a:r>
              <a:rPr lang="en-US" b="1" dirty="0">
                <a:latin typeface="Arial" charset="0"/>
                <a:ea typeface="Arial" charset="0"/>
                <a:cs typeface="Arial" charset="0"/>
                <a:hlinkClick r:id="rId4"/>
              </a:rPr>
              <a:t>Websites under scrutiny for compliance with disabilities act </a:t>
            </a:r>
            <a:r>
              <a:rPr lang="en-US" b="1" dirty="0">
                <a:latin typeface="Arial" charset="0"/>
                <a:ea typeface="Arial" charset="0"/>
                <a:cs typeface="Arial" charset="0"/>
              </a:rPr>
              <a:t>(February 28, 2017)</a:t>
            </a:r>
          </a:p>
          <a:p>
            <a:r>
              <a:rPr lang="en-US" b="1" dirty="0">
                <a:latin typeface="Arial" charset="0"/>
                <a:ea typeface="Arial" charset="0"/>
                <a:cs typeface="Arial" charset="0"/>
                <a:hlinkClick r:id="rId5"/>
              </a:rPr>
              <a:t>Omaha Steaks among companies facing ADA compliance lawsuits over websites </a:t>
            </a:r>
            <a:r>
              <a:rPr lang="en-US" b="1" dirty="0">
                <a:latin typeface="Arial" charset="0"/>
                <a:ea typeface="Arial" charset="0"/>
                <a:cs typeface="Arial" charset="0"/>
              </a:rPr>
              <a:t>(February 26, 2017)</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73116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7636" y="2230578"/>
            <a:ext cx="7373553" cy="3754583"/>
          </a:xfrm>
        </p:spPr>
        <p:txBody>
          <a:bodyPr>
            <a:normAutofit/>
          </a:bodyPr>
          <a:lstStyle/>
          <a:p>
            <a:pPr algn="ctr">
              <a:lnSpc>
                <a:spcPct val="100000"/>
              </a:lnSpc>
            </a:pPr>
            <a:r>
              <a:rPr lang="en-US" sz="4400" b="1" dirty="0">
                <a:solidFill>
                  <a:srgbClr val="0059BE"/>
                </a:solidFill>
                <a:latin typeface="Arial" charset="0"/>
                <a:ea typeface="Arial" charset="0"/>
                <a:cs typeface="Arial" charset="0"/>
              </a:rPr>
              <a:t>WHEN THE </a:t>
            </a:r>
            <a:br>
              <a:rPr lang="en-US" sz="4400" b="1" dirty="0">
                <a:solidFill>
                  <a:srgbClr val="0059BE"/>
                </a:solidFill>
                <a:latin typeface="Arial" charset="0"/>
                <a:ea typeface="Arial" charset="0"/>
                <a:cs typeface="Arial" charset="0"/>
              </a:rPr>
            </a:br>
            <a:r>
              <a:rPr lang="en-US" sz="4400" b="1" dirty="0">
                <a:solidFill>
                  <a:srgbClr val="0059BE"/>
                </a:solidFill>
                <a:latin typeface="Arial" charset="0"/>
                <a:ea typeface="Arial" charset="0"/>
                <a:cs typeface="Arial" charset="0"/>
              </a:rPr>
              <a:t>OFFICE OF CIVIL RIGHTS </a:t>
            </a:r>
            <a:br>
              <a:rPr lang="en-US" sz="4400" b="1" dirty="0">
                <a:solidFill>
                  <a:srgbClr val="0059BE"/>
                </a:solidFill>
                <a:latin typeface="Arial" charset="0"/>
                <a:ea typeface="Arial" charset="0"/>
                <a:cs typeface="Arial" charset="0"/>
              </a:rPr>
            </a:br>
            <a:r>
              <a:rPr lang="en-US" sz="4400" b="1" dirty="0">
                <a:solidFill>
                  <a:srgbClr val="0059BE"/>
                </a:solidFill>
                <a:latin typeface="Arial" charset="0"/>
                <a:ea typeface="Arial" charset="0"/>
                <a:cs typeface="Arial" charset="0"/>
              </a:rPr>
              <a:t>CALLS</a:t>
            </a:r>
            <a:br>
              <a:rPr lang="en-US" sz="4400" b="1" dirty="0">
                <a:solidFill>
                  <a:srgbClr val="0059BE"/>
                </a:solidFill>
                <a:latin typeface="Arial" charset="0"/>
                <a:ea typeface="Arial" charset="0"/>
                <a:cs typeface="Arial" charset="0"/>
              </a:rPr>
            </a:br>
            <a:r>
              <a:rPr lang="en-US" sz="4400" b="1" dirty="0">
                <a:solidFill>
                  <a:srgbClr val="0059BE"/>
                </a:solidFill>
                <a:latin typeface="Arial" charset="0"/>
                <a:ea typeface="Arial" charset="0"/>
                <a:cs typeface="Arial" charset="0"/>
              </a:rPr>
              <a:t>WILL YOU BE READY?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85079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2834" y="1516270"/>
            <a:ext cx="7406194" cy="904270"/>
          </a:xfrm>
        </p:spPr>
        <p:txBody>
          <a:bodyPr/>
          <a:lstStyle/>
          <a:p>
            <a:r>
              <a:rPr lang="en-US" b="1" dirty="0">
                <a:solidFill>
                  <a:srgbClr val="0059BE"/>
                </a:solidFill>
                <a:latin typeface="Arial" charset="0"/>
                <a:ea typeface="Arial" charset="0"/>
                <a:cs typeface="Arial" charset="0"/>
              </a:rPr>
              <a:t>What is ADA Compliance?</a:t>
            </a:r>
          </a:p>
        </p:txBody>
      </p:sp>
      <p:sp>
        <p:nvSpPr>
          <p:cNvPr id="3" name="Content Placeholder 2"/>
          <p:cNvSpPr>
            <a:spLocks noGrp="1"/>
          </p:cNvSpPr>
          <p:nvPr>
            <p:ph idx="4294967295"/>
          </p:nvPr>
        </p:nvSpPr>
        <p:spPr>
          <a:xfrm>
            <a:off x="872834" y="2433004"/>
            <a:ext cx="7938655" cy="3303303"/>
          </a:xfrm>
        </p:spPr>
        <p:txBody>
          <a:bodyPr>
            <a:noAutofit/>
          </a:bodyPr>
          <a:lstStyle/>
          <a:p>
            <a:pPr marL="0" indent="0">
              <a:buNone/>
            </a:pPr>
            <a:r>
              <a:rPr lang="en-US" dirty="0">
                <a:latin typeface="Arial" charset="0"/>
                <a:ea typeface="Arial" charset="0"/>
                <a:cs typeface="Arial" charset="0"/>
              </a:rPr>
              <a:t>The Americans with Disabilities Act (</a:t>
            </a:r>
            <a:r>
              <a:rPr lang="en-US" b="1" dirty="0">
                <a:latin typeface="Arial" charset="0"/>
                <a:ea typeface="Arial" charset="0"/>
                <a:cs typeface="Arial" charset="0"/>
              </a:rPr>
              <a:t>ADA</a:t>
            </a:r>
            <a:r>
              <a:rPr lang="en-US" dirty="0">
                <a:latin typeface="Arial" charset="0"/>
                <a:ea typeface="Arial" charset="0"/>
                <a:cs typeface="Arial" charset="0"/>
              </a:rPr>
              <a:t>) was first passed in 1990. </a:t>
            </a:r>
          </a:p>
          <a:p>
            <a:pPr marL="0" indent="0">
              <a:buNone/>
            </a:pPr>
            <a:r>
              <a:rPr lang="en-US" dirty="0">
                <a:latin typeface="Arial" charset="0"/>
                <a:ea typeface="Arial" charset="0"/>
                <a:cs typeface="Arial" charset="0"/>
              </a:rPr>
              <a:t>The Americans with Disabilities Act (ADA) prohibits discrimination against people with disabilities in employment, transportation, public accommodation, communications, and governmental activities. The ADA also establishes requirements for relay services.</a:t>
            </a:r>
          </a:p>
          <a:p>
            <a:pPr marL="0" lvl="1" indent="0">
              <a:spcBef>
                <a:spcPts val="750"/>
              </a:spcBef>
              <a:buNone/>
            </a:pPr>
            <a:r>
              <a:rPr lang="en-US" sz="2000" dirty="0">
                <a:latin typeface="Arial" charset="0"/>
                <a:ea typeface="Arial" charset="0"/>
                <a:cs typeface="Arial" charset="0"/>
              </a:rPr>
              <a:t>Nearly Twenty years of the 1990 </a:t>
            </a:r>
            <a:r>
              <a:rPr lang="en-US" sz="2000" dirty="0" err="1">
                <a:latin typeface="Arial" charset="0"/>
                <a:ea typeface="Arial" charset="0"/>
                <a:cs typeface="Arial" charset="0"/>
              </a:rPr>
              <a:t>ada</a:t>
            </a:r>
            <a:r>
              <a:rPr lang="en-US" sz="2000" dirty="0">
                <a:latin typeface="Arial" charset="0"/>
                <a:ea typeface="Arial" charset="0"/>
                <a:cs typeface="Arial" charset="0"/>
              </a:rPr>
              <a:t> act, the US Department of Justice released an update called the 2010 </a:t>
            </a:r>
            <a:r>
              <a:rPr lang="en-US" sz="2000" b="1" dirty="0">
                <a:latin typeface="Arial" charset="0"/>
                <a:ea typeface="Arial" charset="0"/>
                <a:cs typeface="Arial" charset="0"/>
              </a:rPr>
              <a:t>ADA Standards</a:t>
            </a:r>
            <a:r>
              <a:rPr lang="en-US" sz="2000" dirty="0">
                <a:latin typeface="Arial" charset="0"/>
                <a:ea typeface="Arial" charset="0"/>
                <a:cs typeface="Arial" charset="0"/>
              </a:rPr>
              <a:t> for </a:t>
            </a:r>
            <a:r>
              <a:rPr lang="en-US" sz="2000" b="1" dirty="0">
                <a:latin typeface="Arial" charset="0"/>
                <a:ea typeface="Arial" charset="0"/>
                <a:cs typeface="Arial" charset="0"/>
              </a:rPr>
              <a:t>Accessible</a:t>
            </a:r>
            <a:r>
              <a:rPr lang="en-US" sz="2000" dirty="0">
                <a:latin typeface="Arial" charset="0"/>
                <a:ea typeface="Arial" charset="0"/>
                <a:cs typeface="Arial" charset="0"/>
              </a:rPr>
              <a:t> Design.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36" y="324130"/>
            <a:ext cx="2168264" cy="889315"/>
          </a:xfrm>
          <a:prstGeom prst="rect">
            <a:avLst/>
          </a:prstGeom>
        </p:spPr>
      </p:pic>
    </p:spTree>
    <p:extLst>
      <p:ext uri="{BB962C8B-B14F-4D97-AF65-F5344CB8AC3E}">
        <p14:creationId xmlns:p14="http://schemas.microsoft.com/office/powerpoint/2010/main" val="19493748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3126</TotalTime>
  <Words>5017</Words>
  <Application>Microsoft Office PowerPoint</Application>
  <PresentationFormat>Letter Paper (8.5x11 in)</PresentationFormat>
  <Paragraphs>1206</Paragraphs>
  <Slides>57</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Arial Black</vt:lpstr>
      <vt:lpstr>Calibri</vt:lpstr>
      <vt:lpstr>Century Gothic</vt:lpstr>
      <vt:lpstr>Mangal</vt:lpstr>
      <vt:lpstr>Gallery</vt:lpstr>
      <vt:lpstr>Website  Accessibility BOCES  Seminar  June 2017</vt:lpstr>
      <vt:lpstr>PowerPoint Presentation</vt:lpstr>
      <vt:lpstr>OCR is cracking down on public school districts to ensure their websites are compliant</vt:lpstr>
      <vt:lpstr>The U.S. department of education does play a role with website accessibility</vt:lpstr>
      <vt:lpstr>Guidelines, Standards &amp; Accessibility Laws  Updated 508 Standards beginning January 18, 2018</vt:lpstr>
      <vt:lpstr>PowerPoint Presentation</vt:lpstr>
      <vt:lpstr>Recent headlines</vt:lpstr>
      <vt:lpstr>WHEN THE  OFFICE OF CIVIL RIGHTS  CALLS WILL YOU BE READY?</vt:lpstr>
      <vt:lpstr>What is ADA Compliance?</vt:lpstr>
      <vt:lpstr>Section 508</vt:lpstr>
      <vt:lpstr>Guidelines 508 – January 2018</vt:lpstr>
      <vt:lpstr>Managing an OCR Complaint</vt:lpstr>
      <vt:lpstr>•  Designate a web accessibility coordinator •  Provide training •  Ensure all new content is published accessible •  Develop and implement a corrective action plan •  Monitor compliance </vt:lpstr>
      <vt:lpstr>•  Establish Internal Accessibility Policy and Guidelines •  Web Accessibility Exception Procedure •  Social Media Accessibility Procedure  </vt:lpstr>
      <vt:lpstr>Does it matter?  </vt:lpstr>
      <vt:lpstr>Are there standards or laws for accessibility that school districts must comply with? </vt:lpstr>
      <vt:lpstr>What is Accessibility</vt:lpstr>
      <vt:lpstr>Does accessibility mean different things for different people? </vt:lpstr>
      <vt:lpstr>Accessibility further defined</vt:lpstr>
      <vt:lpstr>PowerPoint Presentation</vt:lpstr>
      <vt:lpstr>PowerPoint Presentation</vt:lpstr>
      <vt:lpstr>Report a Website Accessibility Issue</vt:lpstr>
      <vt:lpstr>How are individuals with disabilities able to use websites and related online technology? </vt:lpstr>
      <vt:lpstr>What are the key elements of an accessible website?</vt:lpstr>
      <vt:lpstr>What website elements can  “break” accessibility? </vt:lpstr>
      <vt:lpstr>Understanding Accessibility Issues</vt:lpstr>
      <vt:lpstr>PowerPoint Presentation</vt:lpstr>
      <vt:lpstr>PowerPoint Presentation</vt:lpstr>
      <vt:lpstr>PowerPoint Presentation</vt:lpstr>
      <vt:lpstr>Homepage Audit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Compare</vt:lpstr>
      <vt:lpstr>Examples of ADA  Compliant sites</vt:lpstr>
      <vt:lpstr>Examples of ADA  Compliant sites</vt:lpstr>
      <vt:lpstr>What to do NOW?</vt:lpstr>
      <vt:lpstr>What is Public Facing</vt:lpstr>
      <vt:lpstr>Well it is not Public Facing… so I am all good</vt:lpstr>
      <vt:lpstr>Two Things to think about</vt:lpstr>
      <vt:lpstr>A few popular screen readers  to research are</vt:lpstr>
      <vt:lpstr>What is likely missing</vt:lpstr>
      <vt:lpstr>ALT Tag sample Long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KYSPRA Lunch and Learn November 10, 2016</dc:title>
  <dc:creator>Patti Koslo</dc:creator>
  <cp:lastModifiedBy>Patti Koslo</cp:lastModifiedBy>
  <cp:revision>215</cp:revision>
  <cp:lastPrinted>2017-01-24T17:44:46Z</cp:lastPrinted>
  <dcterms:created xsi:type="dcterms:W3CDTF">2016-11-05T15:11:51Z</dcterms:created>
  <dcterms:modified xsi:type="dcterms:W3CDTF">2017-06-06T22:13:47Z</dcterms:modified>
</cp:coreProperties>
</file>